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85" r:id="rId2"/>
    <p:sldId id="291" r:id="rId3"/>
    <p:sldId id="294" r:id="rId4"/>
    <p:sldId id="340" r:id="rId5"/>
    <p:sldId id="348" r:id="rId6"/>
    <p:sldId id="349" r:id="rId7"/>
    <p:sldId id="256" r:id="rId8"/>
    <p:sldId id="286" r:id="rId9"/>
    <p:sldId id="259" r:id="rId10"/>
    <p:sldId id="318" r:id="rId11"/>
    <p:sldId id="272" r:id="rId12"/>
    <p:sldId id="287" r:id="rId13"/>
    <p:sldId id="341" r:id="rId14"/>
    <p:sldId id="275" r:id="rId15"/>
    <p:sldId id="345" r:id="rId16"/>
    <p:sldId id="274" r:id="rId17"/>
    <p:sldId id="342" r:id="rId18"/>
    <p:sldId id="339" r:id="rId19"/>
    <p:sldId id="336" r:id="rId20"/>
    <p:sldId id="337" r:id="rId21"/>
    <p:sldId id="343" r:id="rId22"/>
    <p:sldId id="305" r:id="rId23"/>
    <p:sldId id="316" r:id="rId24"/>
    <p:sldId id="317" r:id="rId25"/>
    <p:sldId id="319" r:id="rId26"/>
    <p:sldId id="325" r:id="rId27"/>
    <p:sldId id="333" r:id="rId28"/>
    <p:sldId id="309" r:id="rId29"/>
    <p:sldId id="329" r:id="rId30"/>
    <p:sldId id="344" r:id="rId31"/>
    <p:sldId id="338" r:id="rId32"/>
    <p:sldId id="315" r:id="rId33"/>
    <p:sldId id="330" r:id="rId34"/>
    <p:sldId id="350" r:id="rId35"/>
    <p:sldId id="351" r:id="rId36"/>
    <p:sldId id="352" r:id="rId37"/>
    <p:sldId id="288" r:id="rId38"/>
    <p:sldId id="289" r:id="rId39"/>
    <p:sldId id="293" r:id="rId40"/>
    <p:sldId id="292" r:id="rId41"/>
    <p:sldId id="298" r:id="rId42"/>
    <p:sldId id="313" r:id="rId43"/>
    <p:sldId id="290" r:id="rId44"/>
    <p:sldId id="295" r:id="rId45"/>
    <p:sldId id="296" r:id="rId46"/>
    <p:sldId id="299" r:id="rId47"/>
    <p:sldId id="301" r:id="rId48"/>
    <p:sldId id="300" r:id="rId49"/>
    <p:sldId id="303" r:id="rId50"/>
    <p:sldId id="302" r:id="rId51"/>
    <p:sldId id="304" r:id="rId52"/>
    <p:sldId id="308" r:id="rId53"/>
    <p:sldId id="311" r:id="rId54"/>
    <p:sldId id="312" r:id="rId55"/>
    <p:sldId id="353" r:id="rId56"/>
    <p:sldId id="354" r:id="rId57"/>
    <p:sldId id="355" r:id="rId58"/>
    <p:sldId id="307" r:id="rId59"/>
    <p:sldId id="306" r:id="rId60"/>
    <p:sldId id="346" r:id="rId61"/>
    <p:sldId id="321" r:id="rId62"/>
    <p:sldId id="34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1" autoAdjust="0"/>
    <p:restoredTop sz="85714" autoAdjust="0"/>
  </p:normalViewPr>
  <p:slideViewPr>
    <p:cSldViewPr snapToGrid="0">
      <p:cViewPr varScale="1">
        <p:scale>
          <a:sx n="68" d="100"/>
          <a:sy n="68" d="100"/>
        </p:scale>
        <p:origin x="4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ber\Documents\Phil\LabRat\Episodes\Episode%2042%20-%20Heat%20Transfer\Heat%20Conduction%20-%20Exp%2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ber\Documents\Phil\LabRat\Episodes\Episode%2042%20-%20Heat%20Transfer\Heat%20Conduction%20-%20Exp%20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ber\Documents\Phil\LabRat\Episodes\Episode%2042%20-%20Heat%20Transfer\Heat%20Conduction%20-%20Exp%20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000" b="1" dirty="0"/>
              <a:t>Heat</a:t>
            </a:r>
            <a:r>
              <a:rPr lang="en-US" sz="2000" b="1" baseline="0" dirty="0"/>
              <a:t> Conduction Experiment - Uninsulated</a:t>
            </a:r>
            <a:endParaRPr lang="en-US" sz="20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Inner Test Point (uninsulated)</c:v>
          </c:tx>
          <c:spPr>
            <a:ln w="50800" cap="rnd">
              <a:solidFill>
                <a:schemeClr val="accent1"/>
              </a:solidFill>
              <a:round/>
            </a:ln>
            <a:effectLst/>
          </c:spPr>
          <c:marker>
            <c:symbol val="circle"/>
            <c:size val="5"/>
            <c:spPr>
              <a:solidFill>
                <a:schemeClr val="accent1"/>
              </a:solidFill>
              <a:ln w="50800">
                <a:solidFill>
                  <a:schemeClr val="accent1"/>
                </a:solidFill>
              </a:ln>
              <a:effectLst/>
            </c:spPr>
          </c:marker>
          <c:xVal>
            <c:numRef>
              <c:f>Sheet1!$B$12:$B$38</c:f>
              <c:numCache>
                <c:formatCode>General</c:formatCode>
                <c:ptCount val="27"/>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numCache>
            </c:numRef>
          </c:xVal>
          <c:yVal>
            <c:numRef>
              <c:f>Sheet1!$D$12:$D$38</c:f>
              <c:numCache>
                <c:formatCode>0.00</c:formatCode>
                <c:ptCount val="27"/>
                <c:pt idx="0">
                  <c:v>12.777777777777777</c:v>
                </c:pt>
                <c:pt idx="1">
                  <c:v>15.555555555555555</c:v>
                </c:pt>
                <c:pt idx="2">
                  <c:v>21.111111111111111</c:v>
                </c:pt>
                <c:pt idx="3">
                  <c:v>27.777777777777779</c:v>
                </c:pt>
                <c:pt idx="4">
                  <c:v>36.111111111111107</c:v>
                </c:pt>
                <c:pt idx="5">
                  <c:v>44.444444444444443</c:v>
                </c:pt>
                <c:pt idx="6">
                  <c:v>49</c:v>
                </c:pt>
                <c:pt idx="7">
                  <c:v>53.888888888888886</c:v>
                </c:pt>
                <c:pt idx="8">
                  <c:v>56.111111111111107</c:v>
                </c:pt>
                <c:pt idx="9">
                  <c:v>58.888888888888886</c:v>
                </c:pt>
                <c:pt idx="10">
                  <c:v>60</c:v>
                </c:pt>
                <c:pt idx="11">
                  <c:v>61.666666666666664</c:v>
                </c:pt>
                <c:pt idx="12">
                  <c:v>62.222222222222221</c:v>
                </c:pt>
                <c:pt idx="13">
                  <c:v>62.777777777777779</c:v>
                </c:pt>
                <c:pt idx="14">
                  <c:v>62.222222222222221</c:v>
                </c:pt>
                <c:pt idx="15">
                  <c:v>61.111111111111107</c:v>
                </c:pt>
                <c:pt idx="16">
                  <c:v>61.111111111111107</c:v>
                </c:pt>
                <c:pt idx="17">
                  <c:v>61.111111111111107</c:v>
                </c:pt>
                <c:pt idx="18">
                  <c:v>60.555555555555557</c:v>
                </c:pt>
                <c:pt idx="19">
                  <c:v>60</c:v>
                </c:pt>
                <c:pt idx="20">
                  <c:v>57.777777777777779</c:v>
                </c:pt>
                <c:pt idx="21">
                  <c:v>55.555555555555557</c:v>
                </c:pt>
                <c:pt idx="22">
                  <c:v>52.777777777777779</c:v>
                </c:pt>
                <c:pt idx="23">
                  <c:v>50.555555555555557</c:v>
                </c:pt>
                <c:pt idx="24">
                  <c:v>47.222222222222221</c:v>
                </c:pt>
                <c:pt idx="25">
                  <c:v>43.333333333333336</c:v>
                </c:pt>
                <c:pt idx="26">
                  <c:v>41.111111111111107</c:v>
                </c:pt>
              </c:numCache>
            </c:numRef>
          </c:yVal>
          <c:smooth val="0"/>
          <c:extLst>
            <c:ext xmlns:c16="http://schemas.microsoft.com/office/drawing/2014/chart" uri="{C3380CC4-5D6E-409C-BE32-E72D297353CC}">
              <c16:uniqueId val="{00000000-9ABA-4CB1-9A91-FF1EEE3EA2DE}"/>
            </c:ext>
          </c:extLst>
        </c:ser>
        <c:ser>
          <c:idx val="1"/>
          <c:order val="1"/>
          <c:tx>
            <c:v>Outer Test Point (uninsulated)</c:v>
          </c:tx>
          <c:spPr>
            <a:ln w="50800" cap="rnd">
              <a:solidFill>
                <a:schemeClr val="accent2"/>
              </a:solidFill>
              <a:round/>
            </a:ln>
            <a:effectLst/>
          </c:spPr>
          <c:marker>
            <c:symbol val="circle"/>
            <c:size val="5"/>
            <c:spPr>
              <a:solidFill>
                <a:schemeClr val="accent2"/>
              </a:solidFill>
              <a:ln w="50800">
                <a:solidFill>
                  <a:schemeClr val="accent2"/>
                </a:solidFill>
              </a:ln>
              <a:effectLst/>
            </c:spPr>
          </c:marker>
          <c:xVal>
            <c:numRef>
              <c:f>Sheet1!$B$12:$B$38</c:f>
              <c:numCache>
                <c:formatCode>General</c:formatCode>
                <c:ptCount val="27"/>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numCache>
            </c:numRef>
          </c:xVal>
          <c:yVal>
            <c:numRef>
              <c:f>Sheet1!$F$12:$F$38</c:f>
              <c:numCache>
                <c:formatCode>0.00</c:formatCode>
                <c:ptCount val="27"/>
                <c:pt idx="0">
                  <c:v>11.111111111111111</c:v>
                </c:pt>
                <c:pt idx="1">
                  <c:v>12.222222222222221</c:v>
                </c:pt>
                <c:pt idx="2">
                  <c:v>13.888888888888889</c:v>
                </c:pt>
                <c:pt idx="3">
                  <c:v>17.222222222222221</c:v>
                </c:pt>
                <c:pt idx="4">
                  <c:v>22.222222222222221</c:v>
                </c:pt>
                <c:pt idx="5">
                  <c:v>26.666666666666664</c:v>
                </c:pt>
                <c:pt idx="6">
                  <c:v>31.111111111111111</c:v>
                </c:pt>
                <c:pt idx="7">
                  <c:v>35.555555555555557</c:v>
                </c:pt>
                <c:pt idx="8">
                  <c:v>38.333333333333336</c:v>
                </c:pt>
                <c:pt idx="9">
                  <c:v>41.111111111111107</c:v>
                </c:pt>
                <c:pt idx="10">
                  <c:v>43.333333333333336</c:v>
                </c:pt>
                <c:pt idx="11">
                  <c:v>45</c:v>
                </c:pt>
                <c:pt idx="12">
                  <c:v>45.555555555555557</c:v>
                </c:pt>
                <c:pt idx="13">
                  <c:v>45.555555555555557</c:v>
                </c:pt>
                <c:pt idx="14">
                  <c:v>45.555555555555557</c:v>
                </c:pt>
                <c:pt idx="15">
                  <c:v>45</c:v>
                </c:pt>
                <c:pt idx="16">
                  <c:v>46.111111111111107</c:v>
                </c:pt>
                <c:pt idx="17">
                  <c:v>46.666666666666664</c:v>
                </c:pt>
                <c:pt idx="18">
                  <c:v>46.111111111111107</c:v>
                </c:pt>
                <c:pt idx="19">
                  <c:v>46.111111111111107</c:v>
                </c:pt>
                <c:pt idx="20">
                  <c:v>45.555555555555557</c:v>
                </c:pt>
                <c:pt idx="21">
                  <c:v>44.444444444444443</c:v>
                </c:pt>
                <c:pt idx="22">
                  <c:v>42.222222222222221</c:v>
                </c:pt>
                <c:pt idx="23">
                  <c:v>40.555555555555557</c:v>
                </c:pt>
                <c:pt idx="24">
                  <c:v>38.888888888888886</c:v>
                </c:pt>
                <c:pt idx="25">
                  <c:v>36.111111111111107</c:v>
                </c:pt>
                <c:pt idx="26">
                  <c:v>33.888888888888886</c:v>
                </c:pt>
              </c:numCache>
            </c:numRef>
          </c:yVal>
          <c:smooth val="0"/>
          <c:extLst>
            <c:ext xmlns:c16="http://schemas.microsoft.com/office/drawing/2014/chart" uri="{C3380CC4-5D6E-409C-BE32-E72D297353CC}">
              <c16:uniqueId val="{00000001-9ABA-4CB1-9A91-FF1EEE3EA2DE}"/>
            </c:ext>
          </c:extLst>
        </c:ser>
        <c:dLbls>
          <c:showLegendKey val="0"/>
          <c:showVal val="0"/>
          <c:showCatName val="0"/>
          <c:showSerName val="0"/>
          <c:showPercent val="0"/>
          <c:showBubbleSize val="0"/>
        </c:dLbls>
        <c:axId val="339396696"/>
        <c:axId val="339400632"/>
      </c:scatterChart>
      <c:valAx>
        <c:axId val="33939669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Time (min)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9400632"/>
        <c:crosses val="autoZero"/>
        <c:crossBetween val="midCat"/>
      </c:valAx>
      <c:valAx>
        <c:axId val="339400632"/>
        <c:scaling>
          <c:orientation val="minMax"/>
          <c:max val="10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Temperature (Deg C)</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93966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dirty="0"/>
              <a:t>Heat</a:t>
            </a:r>
            <a:r>
              <a:rPr lang="en-US" sz="1800" b="1" baseline="0" dirty="0"/>
              <a:t> Conduction Experiment - Insulated</a:t>
            </a:r>
            <a:endParaRPr lang="en-US" sz="18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Inner Test Point (Insulated)</c:v>
          </c:tx>
          <c:spPr>
            <a:ln w="50800" cap="rnd">
              <a:solidFill>
                <a:schemeClr val="accent1"/>
              </a:solidFill>
              <a:round/>
            </a:ln>
            <a:effectLst/>
          </c:spPr>
          <c:marker>
            <c:symbol val="circle"/>
            <c:size val="5"/>
            <c:spPr>
              <a:solidFill>
                <a:schemeClr val="accent1"/>
              </a:solidFill>
              <a:ln w="50800">
                <a:solidFill>
                  <a:schemeClr val="accent1"/>
                </a:solidFill>
              </a:ln>
              <a:effectLst/>
            </c:spPr>
          </c:marker>
          <c:xVal>
            <c:numRef>
              <c:f>Sheet1!$B$12:$B$38</c:f>
              <c:numCache>
                <c:formatCode>General</c:formatCode>
                <c:ptCount val="27"/>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numCache>
            </c:numRef>
          </c:xVal>
          <c:yVal>
            <c:numRef>
              <c:f>Sheet1!$K$12:$K$44</c:f>
              <c:numCache>
                <c:formatCode>0.00</c:formatCode>
                <c:ptCount val="33"/>
                <c:pt idx="0">
                  <c:v>15.555555555555555</c:v>
                </c:pt>
                <c:pt idx="1">
                  <c:v>20</c:v>
                </c:pt>
                <c:pt idx="2">
                  <c:v>27.222222222222221</c:v>
                </c:pt>
                <c:pt idx="3">
                  <c:v>36.111111111111107</c:v>
                </c:pt>
                <c:pt idx="4">
                  <c:v>45.555555555555557</c:v>
                </c:pt>
                <c:pt idx="5">
                  <c:v>54.444444444444443</c:v>
                </c:pt>
                <c:pt idx="6">
                  <c:v>61.111111111111107</c:v>
                </c:pt>
                <c:pt idx="7">
                  <c:v>65.555555555555557</c:v>
                </c:pt>
                <c:pt idx="8">
                  <c:v>69.444444444444443</c:v>
                </c:pt>
                <c:pt idx="9">
                  <c:v>73.333333333333329</c:v>
                </c:pt>
                <c:pt idx="10">
                  <c:v>75.555555555555557</c:v>
                </c:pt>
                <c:pt idx="11">
                  <c:v>77.777777777777771</c:v>
                </c:pt>
                <c:pt idx="12">
                  <c:v>79.444444444444443</c:v>
                </c:pt>
                <c:pt idx="13">
                  <c:v>81.111111111111114</c:v>
                </c:pt>
                <c:pt idx="14">
                  <c:v>82.777777777777771</c:v>
                </c:pt>
                <c:pt idx="15">
                  <c:v>85</c:v>
                </c:pt>
                <c:pt idx="16">
                  <c:v>86.666666666666671</c:v>
                </c:pt>
                <c:pt idx="17">
                  <c:v>86.666666666666671</c:v>
                </c:pt>
                <c:pt idx="18">
                  <c:v>86.666666666666671</c:v>
                </c:pt>
                <c:pt idx="19">
                  <c:v>86.666666666666671</c:v>
                </c:pt>
                <c:pt idx="20">
                  <c:v>86.666666666666671</c:v>
                </c:pt>
                <c:pt idx="21">
                  <c:v>86.666666666666671</c:v>
                </c:pt>
                <c:pt idx="22">
                  <c:v>86.666666666666671</c:v>
                </c:pt>
                <c:pt idx="23">
                  <c:v>86.666666666666671</c:v>
                </c:pt>
                <c:pt idx="24">
                  <c:v>86.666666666666671</c:v>
                </c:pt>
                <c:pt idx="25">
                  <c:v>83.888888888888886</c:v>
                </c:pt>
                <c:pt idx="26">
                  <c:v>80.555555555555557</c:v>
                </c:pt>
                <c:pt idx="27">
                  <c:v>78.888888888888886</c:v>
                </c:pt>
                <c:pt idx="28">
                  <c:v>76.111111111111114</c:v>
                </c:pt>
                <c:pt idx="29">
                  <c:v>73.333333333333329</c:v>
                </c:pt>
                <c:pt idx="30">
                  <c:v>70</c:v>
                </c:pt>
                <c:pt idx="31">
                  <c:v>67.222222222222214</c:v>
                </c:pt>
                <c:pt idx="32">
                  <c:v>65</c:v>
                </c:pt>
              </c:numCache>
            </c:numRef>
          </c:yVal>
          <c:smooth val="0"/>
          <c:extLst>
            <c:ext xmlns:c16="http://schemas.microsoft.com/office/drawing/2014/chart" uri="{C3380CC4-5D6E-409C-BE32-E72D297353CC}">
              <c16:uniqueId val="{00000000-945C-4425-973E-C9C7D8CB4A10}"/>
            </c:ext>
          </c:extLst>
        </c:ser>
        <c:ser>
          <c:idx val="1"/>
          <c:order val="1"/>
          <c:tx>
            <c:v>Outer Test Point (insulated)</c:v>
          </c:tx>
          <c:spPr>
            <a:ln w="50800" cap="rnd">
              <a:solidFill>
                <a:schemeClr val="accent2"/>
              </a:solidFill>
              <a:round/>
            </a:ln>
            <a:effectLst/>
          </c:spPr>
          <c:marker>
            <c:symbol val="circle"/>
            <c:size val="5"/>
            <c:spPr>
              <a:solidFill>
                <a:schemeClr val="accent2"/>
              </a:solidFill>
              <a:ln w="50800">
                <a:solidFill>
                  <a:schemeClr val="accent2"/>
                </a:solidFill>
              </a:ln>
              <a:effectLst/>
            </c:spPr>
          </c:marker>
          <c:xVal>
            <c:numRef>
              <c:f>Sheet1!$B$12:$B$38</c:f>
              <c:numCache>
                <c:formatCode>General</c:formatCode>
                <c:ptCount val="27"/>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numCache>
            </c:numRef>
          </c:xVal>
          <c:yVal>
            <c:numRef>
              <c:f>Sheet1!$M$12:$M$44</c:f>
              <c:numCache>
                <c:formatCode>0.00</c:formatCode>
                <c:ptCount val="33"/>
                <c:pt idx="0">
                  <c:v>14.444444444444445</c:v>
                </c:pt>
                <c:pt idx="1">
                  <c:v>16.111111111111111</c:v>
                </c:pt>
                <c:pt idx="2">
                  <c:v>18.333333333333332</c:v>
                </c:pt>
                <c:pt idx="3">
                  <c:v>23.888888888888889</c:v>
                </c:pt>
                <c:pt idx="4">
                  <c:v>29.444444444444443</c:v>
                </c:pt>
                <c:pt idx="5">
                  <c:v>35.555555555555557</c:v>
                </c:pt>
                <c:pt idx="6">
                  <c:v>41.666666666666664</c:v>
                </c:pt>
                <c:pt idx="7">
                  <c:v>47.222222222222221</c:v>
                </c:pt>
                <c:pt idx="8">
                  <c:v>52.222222222222221</c:v>
                </c:pt>
                <c:pt idx="9">
                  <c:v>55.555555555555557</c:v>
                </c:pt>
                <c:pt idx="10">
                  <c:v>58.888888888888886</c:v>
                </c:pt>
                <c:pt idx="11">
                  <c:v>59.444444444444443</c:v>
                </c:pt>
                <c:pt idx="12">
                  <c:v>62.222222222222221</c:v>
                </c:pt>
                <c:pt idx="13">
                  <c:v>63.333333333333329</c:v>
                </c:pt>
                <c:pt idx="14">
                  <c:v>65.555555555555557</c:v>
                </c:pt>
                <c:pt idx="15">
                  <c:v>66.666666666666671</c:v>
                </c:pt>
                <c:pt idx="16">
                  <c:v>67.777777777777771</c:v>
                </c:pt>
                <c:pt idx="17">
                  <c:v>68.333333333333329</c:v>
                </c:pt>
                <c:pt idx="18">
                  <c:v>68.333333333333329</c:v>
                </c:pt>
                <c:pt idx="19">
                  <c:v>68.333333333333329</c:v>
                </c:pt>
                <c:pt idx="20">
                  <c:v>68.333333333333329</c:v>
                </c:pt>
                <c:pt idx="21">
                  <c:v>68.888888888888886</c:v>
                </c:pt>
                <c:pt idx="22">
                  <c:v>69.444444444444443</c:v>
                </c:pt>
                <c:pt idx="23">
                  <c:v>69.444444444444443</c:v>
                </c:pt>
                <c:pt idx="24">
                  <c:v>69.444444444444443</c:v>
                </c:pt>
                <c:pt idx="25">
                  <c:v>69.444444444444443</c:v>
                </c:pt>
                <c:pt idx="26">
                  <c:v>68.888888888888886</c:v>
                </c:pt>
                <c:pt idx="27">
                  <c:v>67.777777777777771</c:v>
                </c:pt>
                <c:pt idx="28">
                  <c:v>66.666666666666671</c:v>
                </c:pt>
                <c:pt idx="29">
                  <c:v>65</c:v>
                </c:pt>
                <c:pt idx="30">
                  <c:v>63.888888888888886</c:v>
                </c:pt>
                <c:pt idx="31">
                  <c:v>62.222222222222221</c:v>
                </c:pt>
                <c:pt idx="32">
                  <c:v>60</c:v>
                </c:pt>
              </c:numCache>
            </c:numRef>
          </c:yVal>
          <c:smooth val="0"/>
          <c:extLst>
            <c:ext xmlns:c16="http://schemas.microsoft.com/office/drawing/2014/chart" uri="{C3380CC4-5D6E-409C-BE32-E72D297353CC}">
              <c16:uniqueId val="{00000001-945C-4425-973E-C9C7D8CB4A10}"/>
            </c:ext>
          </c:extLst>
        </c:ser>
        <c:dLbls>
          <c:showLegendKey val="0"/>
          <c:showVal val="0"/>
          <c:showCatName val="0"/>
          <c:showSerName val="0"/>
          <c:showPercent val="0"/>
          <c:showBubbleSize val="0"/>
        </c:dLbls>
        <c:axId val="529858248"/>
        <c:axId val="529857264"/>
      </c:scatterChart>
      <c:valAx>
        <c:axId val="529858248"/>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Time (min)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29857264"/>
        <c:crosses val="autoZero"/>
        <c:crossBetween val="midCat"/>
      </c:valAx>
      <c:valAx>
        <c:axId val="52985726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Temperature (Deg C)</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298582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dirty="0"/>
              <a:t>Heat</a:t>
            </a:r>
            <a:r>
              <a:rPr lang="en-US" sz="1800" b="1" baseline="0" dirty="0"/>
              <a:t> </a:t>
            </a:r>
            <a:r>
              <a:rPr lang="en-US" sz="1800" b="1" dirty="0"/>
              <a:t>Conduction Exp - Insulated</a:t>
            </a:r>
            <a:r>
              <a:rPr lang="en-US" sz="1800" b="1" baseline="0" dirty="0"/>
              <a:t> and Uninsulated</a:t>
            </a:r>
            <a:endParaRPr lang="en-US" sz="18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Inner (uninsulated)</c:v>
          </c:tx>
          <c:spPr>
            <a:ln w="50800" cap="rnd">
              <a:solidFill>
                <a:schemeClr val="accent1"/>
              </a:solidFill>
              <a:round/>
            </a:ln>
            <a:effectLst/>
          </c:spPr>
          <c:marker>
            <c:symbol val="circle"/>
            <c:size val="5"/>
            <c:spPr>
              <a:solidFill>
                <a:schemeClr val="accent1"/>
              </a:solidFill>
              <a:ln w="50800">
                <a:solidFill>
                  <a:schemeClr val="accent1"/>
                </a:solidFill>
              </a:ln>
              <a:effectLst/>
            </c:spPr>
          </c:marker>
          <c:xVal>
            <c:numRef>
              <c:f>Sheet1!$B$12:$B$44</c:f>
              <c:numCache>
                <c:formatCode>General</c:formatCode>
                <c:ptCount val="33"/>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numCache>
            </c:numRef>
          </c:xVal>
          <c:yVal>
            <c:numRef>
              <c:f>Sheet1!$D$12:$D$38</c:f>
              <c:numCache>
                <c:formatCode>0.00</c:formatCode>
                <c:ptCount val="27"/>
                <c:pt idx="0">
                  <c:v>12.777777777777777</c:v>
                </c:pt>
                <c:pt idx="1">
                  <c:v>15.555555555555555</c:v>
                </c:pt>
                <c:pt idx="2">
                  <c:v>21.111111111111111</c:v>
                </c:pt>
                <c:pt idx="3">
                  <c:v>27.777777777777779</c:v>
                </c:pt>
                <c:pt idx="4">
                  <c:v>36.111111111111107</c:v>
                </c:pt>
                <c:pt idx="5">
                  <c:v>44.444444444444443</c:v>
                </c:pt>
                <c:pt idx="6">
                  <c:v>49</c:v>
                </c:pt>
                <c:pt idx="7">
                  <c:v>53.888888888888886</c:v>
                </c:pt>
                <c:pt idx="8">
                  <c:v>56.111111111111107</c:v>
                </c:pt>
                <c:pt idx="9">
                  <c:v>58.888888888888886</c:v>
                </c:pt>
                <c:pt idx="10">
                  <c:v>60</c:v>
                </c:pt>
                <c:pt idx="11">
                  <c:v>61.666666666666664</c:v>
                </c:pt>
                <c:pt idx="12">
                  <c:v>62.222222222222221</c:v>
                </c:pt>
                <c:pt idx="13">
                  <c:v>62.777777777777779</c:v>
                </c:pt>
                <c:pt idx="14">
                  <c:v>62.222222222222221</c:v>
                </c:pt>
                <c:pt idx="15">
                  <c:v>61.111111111111107</c:v>
                </c:pt>
                <c:pt idx="16">
                  <c:v>61.111111111111107</c:v>
                </c:pt>
                <c:pt idx="17">
                  <c:v>61.111111111111107</c:v>
                </c:pt>
                <c:pt idx="18">
                  <c:v>60.555555555555557</c:v>
                </c:pt>
                <c:pt idx="19">
                  <c:v>60</c:v>
                </c:pt>
                <c:pt idx="20">
                  <c:v>57.777777777777779</c:v>
                </c:pt>
                <c:pt idx="21">
                  <c:v>55.555555555555557</c:v>
                </c:pt>
                <c:pt idx="22">
                  <c:v>52.777777777777779</c:v>
                </c:pt>
                <c:pt idx="23">
                  <c:v>50.555555555555557</c:v>
                </c:pt>
                <c:pt idx="24">
                  <c:v>47.222222222222221</c:v>
                </c:pt>
                <c:pt idx="25">
                  <c:v>43.333333333333336</c:v>
                </c:pt>
                <c:pt idx="26">
                  <c:v>41.111111111111107</c:v>
                </c:pt>
              </c:numCache>
            </c:numRef>
          </c:yVal>
          <c:smooth val="0"/>
          <c:extLst>
            <c:ext xmlns:c16="http://schemas.microsoft.com/office/drawing/2014/chart" uri="{C3380CC4-5D6E-409C-BE32-E72D297353CC}">
              <c16:uniqueId val="{00000000-58E0-4783-B8A5-AE50EDE4C24A}"/>
            </c:ext>
          </c:extLst>
        </c:ser>
        <c:ser>
          <c:idx val="1"/>
          <c:order val="1"/>
          <c:tx>
            <c:v>Outer (uninsulated)</c:v>
          </c:tx>
          <c:spPr>
            <a:ln w="50800" cap="rnd">
              <a:solidFill>
                <a:schemeClr val="accent2"/>
              </a:solidFill>
              <a:round/>
            </a:ln>
            <a:effectLst/>
          </c:spPr>
          <c:marker>
            <c:symbol val="circle"/>
            <c:size val="5"/>
            <c:spPr>
              <a:solidFill>
                <a:schemeClr val="accent2"/>
              </a:solidFill>
              <a:ln w="50800">
                <a:solidFill>
                  <a:schemeClr val="accent2"/>
                </a:solidFill>
              </a:ln>
              <a:effectLst/>
            </c:spPr>
          </c:marker>
          <c:xVal>
            <c:numRef>
              <c:f>Sheet1!$B$12:$B$44</c:f>
              <c:numCache>
                <c:formatCode>General</c:formatCode>
                <c:ptCount val="33"/>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numCache>
            </c:numRef>
          </c:xVal>
          <c:yVal>
            <c:numRef>
              <c:f>Sheet1!$F$12:$F$38</c:f>
              <c:numCache>
                <c:formatCode>0.00</c:formatCode>
                <c:ptCount val="27"/>
                <c:pt idx="0">
                  <c:v>11.111111111111111</c:v>
                </c:pt>
                <c:pt idx="1">
                  <c:v>12.222222222222221</c:v>
                </c:pt>
                <c:pt idx="2">
                  <c:v>13.888888888888889</c:v>
                </c:pt>
                <c:pt idx="3">
                  <c:v>17.222222222222221</c:v>
                </c:pt>
                <c:pt idx="4">
                  <c:v>22.222222222222221</c:v>
                </c:pt>
                <c:pt idx="5">
                  <c:v>26.666666666666664</c:v>
                </c:pt>
                <c:pt idx="6">
                  <c:v>31.111111111111111</c:v>
                </c:pt>
                <c:pt idx="7">
                  <c:v>35.555555555555557</c:v>
                </c:pt>
                <c:pt idx="8">
                  <c:v>38.333333333333336</c:v>
                </c:pt>
                <c:pt idx="9">
                  <c:v>41.111111111111107</c:v>
                </c:pt>
                <c:pt idx="10">
                  <c:v>43.333333333333336</c:v>
                </c:pt>
                <c:pt idx="11">
                  <c:v>45</c:v>
                </c:pt>
                <c:pt idx="12">
                  <c:v>45.555555555555557</c:v>
                </c:pt>
                <c:pt idx="13">
                  <c:v>45.555555555555557</c:v>
                </c:pt>
                <c:pt idx="14">
                  <c:v>45.555555555555557</c:v>
                </c:pt>
                <c:pt idx="15">
                  <c:v>45</c:v>
                </c:pt>
                <c:pt idx="16">
                  <c:v>46.111111111111107</c:v>
                </c:pt>
                <c:pt idx="17">
                  <c:v>46.666666666666664</c:v>
                </c:pt>
                <c:pt idx="18">
                  <c:v>46.111111111111107</c:v>
                </c:pt>
                <c:pt idx="19">
                  <c:v>46.111111111111107</c:v>
                </c:pt>
                <c:pt idx="20">
                  <c:v>45.555555555555557</c:v>
                </c:pt>
                <c:pt idx="21">
                  <c:v>44.444444444444443</c:v>
                </c:pt>
                <c:pt idx="22">
                  <c:v>42.222222222222221</c:v>
                </c:pt>
                <c:pt idx="23">
                  <c:v>40.555555555555557</c:v>
                </c:pt>
                <c:pt idx="24">
                  <c:v>38.888888888888886</c:v>
                </c:pt>
                <c:pt idx="25">
                  <c:v>36.111111111111107</c:v>
                </c:pt>
                <c:pt idx="26">
                  <c:v>33.888888888888886</c:v>
                </c:pt>
              </c:numCache>
            </c:numRef>
          </c:yVal>
          <c:smooth val="0"/>
          <c:extLst>
            <c:ext xmlns:c16="http://schemas.microsoft.com/office/drawing/2014/chart" uri="{C3380CC4-5D6E-409C-BE32-E72D297353CC}">
              <c16:uniqueId val="{00000001-58E0-4783-B8A5-AE50EDE4C24A}"/>
            </c:ext>
          </c:extLst>
        </c:ser>
        <c:ser>
          <c:idx val="2"/>
          <c:order val="2"/>
          <c:tx>
            <c:v>Inner (insulated)</c:v>
          </c:tx>
          <c:spPr>
            <a:ln w="50800" cap="rnd">
              <a:solidFill>
                <a:schemeClr val="accent3"/>
              </a:solidFill>
              <a:round/>
            </a:ln>
            <a:effectLst/>
          </c:spPr>
          <c:marker>
            <c:symbol val="circle"/>
            <c:size val="5"/>
            <c:spPr>
              <a:solidFill>
                <a:schemeClr val="accent3"/>
              </a:solidFill>
              <a:ln w="50800">
                <a:solidFill>
                  <a:schemeClr val="accent3"/>
                </a:solidFill>
              </a:ln>
              <a:effectLst/>
            </c:spPr>
          </c:marker>
          <c:xVal>
            <c:numRef>
              <c:f>Sheet1!$B$12:$B$44</c:f>
              <c:numCache>
                <c:formatCode>General</c:formatCode>
                <c:ptCount val="33"/>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numCache>
            </c:numRef>
          </c:xVal>
          <c:yVal>
            <c:numRef>
              <c:f>Sheet1!$K$12:$K$44</c:f>
              <c:numCache>
                <c:formatCode>0.00</c:formatCode>
                <c:ptCount val="33"/>
                <c:pt idx="0">
                  <c:v>15.555555555555555</c:v>
                </c:pt>
                <c:pt idx="1">
                  <c:v>20</c:v>
                </c:pt>
                <c:pt idx="2">
                  <c:v>27.222222222222221</c:v>
                </c:pt>
                <c:pt idx="3">
                  <c:v>36.111111111111107</c:v>
                </c:pt>
                <c:pt idx="4">
                  <c:v>45.555555555555557</c:v>
                </c:pt>
                <c:pt idx="5">
                  <c:v>54.444444444444443</c:v>
                </c:pt>
                <c:pt idx="6">
                  <c:v>61.111111111111107</c:v>
                </c:pt>
                <c:pt idx="7">
                  <c:v>65.555555555555557</c:v>
                </c:pt>
                <c:pt idx="8">
                  <c:v>69.444444444444443</c:v>
                </c:pt>
                <c:pt idx="9">
                  <c:v>73.333333333333329</c:v>
                </c:pt>
                <c:pt idx="10">
                  <c:v>75.555555555555557</c:v>
                </c:pt>
                <c:pt idx="11">
                  <c:v>77.777777777777771</c:v>
                </c:pt>
                <c:pt idx="12">
                  <c:v>79.444444444444443</c:v>
                </c:pt>
                <c:pt idx="13">
                  <c:v>81.111111111111114</c:v>
                </c:pt>
                <c:pt idx="14">
                  <c:v>82.777777777777771</c:v>
                </c:pt>
                <c:pt idx="15">
                  <c:v>85</c:v>
                </c:pt>
                <c:pt idx="16">
                  <c:v>86.666666666666671</c:v>
                </c:pt>
                <c:pt idx="17">
                  <c:v>86.666666666666671</c:v>
                </c:pt>
                <c:pt idx="18">
                  <c:v>86.666666666666671</c:v>
                </c:pt>
                <c:pt idx="19">
                  <c:v>86.666666666666671</c:v>
                </c:pt>
                <c:pt idx="20">
                  <c:v>86.666666666666671</c:v>
                </c:pt>
                <c:pt idx="21">
                  <c:v>86.666666666666671</c:v>
                </c:pt>
                <c:pt idx="22">
                  <c:v>86.666666666666671</c:v>
                </c:pt>
                <c:pt idx="23">
                  <c:v>86.666666666666671</c:v>
                </c:pt>
                <c:pt idx="24">
                  <c:v>86.666666666666671</c:v>
                </c:pt>
                <c:pt idx="25">
                  <c:v>83.888888888888886</c:v>
                </c:pt>
                <c:pt idx="26">
                  <c:v>80.555555555555557</c:v>
                </c:pt>
                <c:pt idx="27">
                  <c:v>78.888888888888886</c:v>
                </c:pt>
                <c:pt idx="28">
                  <c:v>76.111111111111114</c:v>
                </c:pt>
                <c:pt idx="29">
                  <c:v>73.333333333333329</c:v>
                </c:pt>
                <c:pt idx="30">
                  <c:v>70</c:v>
                </c:pt>
                <c:pt idx="31">
                  <c:v>67.222222222222214</c:v>
                </c:pt>
                <c:pt idx="32">
                  <c:v>65</c:v>
                </c:pt>
              </c:numCache>
            </c:numRef>
          </c:yVal>
          <c:smooth val="0"/>
          <c:extLst>
            <c:ext xmlns:c16="http://schemas.microsoft.com/office/drawing/2014/chart" uri="{C3380CC4-5D6E-409C-BE32-E72D297353CC}">
              <c16:uniqueId val="{00000002-58E0-4783-B8A5-AE50EDE4C24A}"/>
            </c:ext>
          </c:extLst>
        </c:ser>
        <c:ser>
          <c:idx val="3"/>
          <c:order val="3"/>
          <c:tx>
            <c:v>Outer (insulated)</c:v>
          </c:tx>
          <c:spPr>
            <a:ln w="50800" cap="rnd">
              <a:solidFill>
                <a:schemeClr val="accent4"/>
              </a:solidFill>
              <a:round/>
            </a:ln>
            <a:effectLst/>
          </c:spPr>
          <c:marker>
            <c:symbol val="circle"/>
            <c:size val="5"/>
            <c:spPr>
              <a:solidFill>
                <a:schemeClr val="accent4"/>
              </a:solidFill>
              <a:ln w="50800">
                <a:solidFill>
                  <a:schemeClr val="accent4"/>
                </a:solidFill>
              </a:ln>
              <a:effectLst/>
            </c:spPr>
          </c:marker>
          <c:xVal>
            <c:numRef>
              <c:f>Sheet1!$B$12:$B$44</c:f>
              <c:numCache>
                <c:formatCode>General</c:formatCode>
                <c:ptCount val="33"/>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numCache>
            </c:numRef>
          </c:xVal>
          <c:yVal>
            <c:numRef>
              <c:f>Sheet1!$M$12:$M$44</c:f>
              <c:numCache>
                <c:formatCode>0.00</c:formatCode>
                <c:ptCount val="33"/>
                <c:pt idx="0">
                  <c:v>14.444444444444445</c:v>
                </c:pt>
                <c:pt idx="1">
                  <c:v>16.111111111111111</c:v>
                </c:pt>
                <c:pt idx="2">
                  <c:v>18.333333333333332</c:v>
                </c:pt>
                <c:pt idx="3">
                  <c:v>23.888888888888889</c:v>
                </c:pt>
                <c:pt idx="4">
                  <c:v>29.444444444444443</c:v>
                </c:pt>
                <c:pt idx="5">
                  <c:v>35.555555555555557</c:v>
                </c:pt>
                <c:pt idx="6">
                  <c:v>41.666666666666664</c:v>
                </c:pt>
                <c:pt idx="7">
                  <c:v>47.222222222222221</c:v>
                </c:pt>
                <c:pt idx="8">
                  <c:v>52.222222222222221</c:v>
                </c:pt>
                <c:pt idx="9">
                  <c:v>55.555555555555557</c:v>
                </c:pt>
                <c:pt idx="10">
                  <c:v>58.888888888888886</c:v>
                </c:pt>
                <c:pt idx="11">
                  <c:v>59.444444444444443</c:v>
                </c:pt>
                <c:pt idx="12">
                  <c:v>62.222222222222221</c:v>
                </c:pt>
                <c:pt idx="13">
                  <c:v>63.333333333333329</c:v>
                </c:pt>
                <c:pt idx="14">
                  <c:v>65.555555555555557</c:v>
                </c:pt>
                <c:pt idx="15">
                  <c:v>66.666666666666671</c:v>
                </c:pt>
                <c:pt idx="16">
                  <c:v>67.777777777777771</c:v>
                </c:pt>
                <c:pt idx="17">
                  <c:v>68.333333333333329</c:v>
                </c:pt>
                <c:pt idx="18">
                  <c:v>68.333333333333329</c:v>
                </c:pt>
                <c:pt idx="19">
                  <c:v>68.333333333333329</c:v>
                </c:pt>
                <c:pt idx="20">
                  <c:v>68.333333333333329</c:v>
                </c:pt>
                <c:pt idx="21">
                  <c:v>68.888888888888886</c:v>
                </c:pt>
                <c:pt idx="22">
                  <c:v>69.444444444444443</c:v>
                </c:pt>
                <c:pt idx="23">
                  <c:v>69.444444444444443</c:v>
                </c:pt>
                <c:pt idx="24">
                  <c:v>69.444444444444443</c:v>
                </c:pt>
                <c:pt idx="25">
                  <c:v>69.444444444444443</c:v>
                </c:pt>
                <c:pt idx="26">
                  <c:v>68.888888888888886</c:v>
                </c:pt>
                <c:pt idx="27">
                  <c:v>67.777777777777771</c:v>
                </c:pt>
                <c:pt idx="28">
                  <c:v>66.666666666666671</c:v>
                </c:pt>
                <c:pt idx="29">
                  <c:v>65</c:v>
                </c:pt>
                <c:pt idx="30">
                  <c:v>63.888888888888886</c:v>
                </c:pt>
                <c:pt idx="31">
                  <c:v>62.222222222222221</c:v>
                </c:pt>
                <c:pt idx="32">
                  <c:v>60</c:v>
                </c:pt>
              </c:numCache>
            </c:numRef>
          </c:yVal>
          <c:smooth val="0"/>
          <c:extLst>
            <c:ext xmlns:c16="http://schemas.microsoft.com/office/drawing/2014/chart" uri="{C3380CC4-5D6E-409C-BE32-E72D297353CC}">
              <c16:uniqueId val="{00000003-58E0-4783-B8A5-AE50EDE4C24A}"/>
            </c:ext>
          </c:extLst>
        </c:ser>
        <c:dLbls>
          <c:showLegendKey val="0"/>
          <c:showVal val="0"/>
          <c:showCatName val="0"/>
          <c:showSerName val="0"/>
          <c:showPercent val="0"/>
          <c:showBubbleSize val="0"/>
        </c:dLbls>
        <c:axId val="542195984"/>
        <c:axId val="542197624"/>
      </c:scatterChart>
      <c:valAx>
        <c:axId val="542195984"/>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Time</a:t>
                </a:r>
                <a:r>
                  <a:rPr lang="en-US" b="1" baseline="0"/>
                  <a:t> (min)</a:t>
                </a:r>
                <a:endParaRPr lang="en-US"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42197624"/>
        <c:crosses val="autoZero"/>
        <c:crossBetween val="midCat"/>
      </c:valAx>
      <c:valAx>
        <c:axId val="54219762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Temperature (Deg C)</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421959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Heat</a:t>
            </a:r>
            <a:r>
              <a:rPr lang="en-US" b="1" baseline="0"/>
              <a:t> Conduction - Uninsulated</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Inner Test Point (uninsulated)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Sheet1!$B$12:$B$38</c:f>
              <c:numCache>
                <c:formatCode>General</c:formatCode>
                <c:ptCount val="27"/>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numCache>
            </c:numRef>
          </c:xVal>
          <c:yVal>
            <c:numRef>
              <c:f>Sheet1!$D$12:$D$38</c:f>
              <c:numCache>
                <c:formatCode>0.00</c:formatCode>
                <c:ptCount val="27"/>
                <c:pt idx="0">
                  <c:v>12.777777777777777</c:v>
                </c:pt>
                <c:pt idx="1">
                  <c:v>15.555555555555555</c:v>
                </c:pt>
                <c:pt idx="2">
                  <c:v>21.111111111111111</c:v>
                </c:pt>
                <c:pt idx="3">
                  <c:v>27.777777777777779</c:v>
                </c:pt>
                <c:pt idx="4">
                  <c:v>36.111111111111107</c:v>
                </c:pt>
                <c:pt idx="5">
                  <c:v>44.444444444444443</c:v>
                </c:pt>
                <c:pt idx="6">
                  <c:v>49</c:v>
                </c:pt>
                <c:pt idx="7">
                  <c:v>53.888888888888886</c:v>
                </c:pt>
                <c:pt idx="8">
                  <c:v>56.111111111111107</c:v>
                </c:pt>
                <c:pt idx="9">
                  <c:v>58.888888888888886</c:v>
                </c:pt>
                <c:pt idx="10">
                  <c:v>60</c:v>
                </c:pt>
                <c:pt idx="11">
                  <c:v>61.666666666666664</c:v>
                </c:pt>
                <c:pt idx="12">
                  <c:v>62.222222222222221</c:v>
                </c:pt>
                <c:pt idx="13">
                  <c:v>62.777777777777779</c:v>
                </c:pt>
                <c:pt idx="14">
                  <c:v>62.222222222222221</c:v>
                </c:pt>
                <c:pt idx="15">
                  <c:v>61.111111111111107</c:v>
                </c:pt>
                <c:pt idx="16">
                  <c:v>61.111111111111107</c:v>
                </c:pt>
                <c:pt idx="17">
                  <c:v>61.111111111111107</c:v>
                </c:pt>
                <c:pt idx="18">
                  <c:v>60.555555555555557</c:v>
                </c:pt>
                <c:pt idx="19">
                  <c:v>60</c:v>
                </c:pt>
                <c:pt idx="20">
                  <c:v>57.777777777777779</c:v>
                </c:pt>
                <c:pt idx="21">
                  <c:v>55.555555555555557</c:v>
                </c:pt>
                <c:pt idx="22">
                  <c:v>52.777777777777779</c:v>
                </c:pt>
                <c:pt idx="23">
                  <c:v>50.555555555555557</c:v>
                </c:pt>
                <c:pt idx="24">
                  <c:v>47.222222222222221</c:v>
                </c:pt>
                <c:pt idx="25">
                  <c:v>43.333333333333336</c:v>
                </c:pt>
                <c:pt idx="26">
                  <c:v>41.111111111111107</c:v>
                </c:pt>
              </c:numCache>
            </c:numRef>
          </c:yVal>
          <c:smooth val="0"/>
          <c:extLst>
            <c:ext xmlns:c16="http://schemas.microsoft.com/office/drawing/2014/chart" uri="{C3380CC4-5D6E-409C-BE32-E72D297353CC}">
              <c16:uniqueId val="{00000000-A707-4144-A48D-F5BEE18F5AA3}"/>
            </c:ext>
          </c:extLst>
        </c:ser>
        <c:ser>
          <c:idx val="1"/>
          <c:order val="1"/>
          <c:tx>
            <c:v>Outer Test Point (uninsulated)</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Sheet1!$B$12:$B$38</c:f>
              <c:numCache>
                <c:formatCode>General</c:formatCode>
                <c:ptCount val="27"/>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numCache>
            </c:numRef>
          </c:xVal>
          <c:yVal>
            <c:numRef>
              <c:f>Sheet1!$F$12:$F$38</c:f>
              <c:numCache>
                <c:formatCode>0.00</c:formatCode>
                <c:ptCount val="27"/>
                <c:pt idx="0">
                  <c:v>11.111111111111111</c:v>
                </c:pt>
                <c:pt idx="1">
                  <c:v>12.222222222222221</c:v>
                </c:pt>
                <c:pt idx="2">
                  <c:v>13.888888888888889</c:v>
                </c:pt>
                <c:pt idx="3">
                  <c:v>17.222222222222221</c:v>
                </c:pt>
                <c:pt idx="4">
                  <c:v>22.222222222222221</c:v>
                </c:pt>
                <c:pt idx="5">
                  <c:v>26.666666666666664</c:v>
                </c:pt>
                <c:pt idx="6">
                  <c:v>31.111111111111111</c:v>
                </c:pt>
                <c:pt idx="7">
                  <c:v>35.555555555555557</c:v>
                </c:pt>
                <c:pt idx="8">
                  <c:v>38.333333333333336</c:v>
                </c:pt>
                <c:pt idx="9">
                  <c:v>41.111111111111107</c:v>
                </c:pt>
                <c:pt idx="10">
                  <c:v>43.333333333333336</c:v>
                </c:pt>
                <c:pt idx="11">
                  <c:v>45</c:v>
                </c:pt>
                <c:pt idx="12">
                  <c:v>45.555555555555557</c:v>
                </c:pt>
                <c:pt idx="13">
                  <c:v>45.555555555555557</c:v>
                </c:pt>
                <c:pt idx="14">
                  <c:v>45.555555555555557</c:v>
                </c:pt>
                <c:pt idx="15">
                  <c:v>45</c:v>
                </c:pt>
                <c:pt idx="16">
                  <c:v>46.111111111111107</c:v>
                </c:pt>
                <c:pt idx="17">
                  <c:v>46.666666666666664</c:v>
                </c:pt>
                <c:pt idx="18">
                  <c:v>46.111111111111107</c:v>
                </c:pt>
                <c:pt idx="19">
                  <c:v>46.111111111111107</c:v>
                </c:pt>
                <c:pt idx="20">
                  <c:v>45.555555555555557</c:v>
                </c:pt>
                <c:pt idx="21">
                  <c:v>44.444444444444443</c:v>
                </c:pt>
                <c:pt idx="22">
                  <c:v>42.222222222222221</c:v>
                </c:pt>
                <c:pt idx="23">
                  <c:v>40.555555555555557</c:v>
                </c:pt>
                <c:pt idx="24">
                  <c:v>38.888888888888886</c:v>
                </c:pt>
                <c:pt idx="25">
                  <c:v>36.111111111111107</c:v>
                </c:pt>
                <c:pt idx="26">
                  <c:v>33.888888888888886</c:v>
                </c:pt>
              </c:numCache>
            </c:numRef>
          </c:yVal>
          <c:smooth val="0"/>
          <c:extLst>
            <c:ext xmlns:c16="http://schemas.microsoft.com/office/drawing/2014/chart" uri="{C3380CC4-5D6E-409C-BE32-E72D297353CC}">
              <c16:uniqueId val="{00000001-A707-4144-A48D-F5BEE18F5AA3}"/>
            </c:ext>
          </c:extLst>
        </c:ser>
        <c:dLbls>
          <c:showLegendKey val="0"/>
          <c:showVal val="0"/>
          <c:showCatName val="0"/>
          <c:showSerName val="0"/>
          <c:showPercent val="0"/>
          <c:showBubbleSize val="0"/>
        </c:dLbls>
        <c:axId val="339396696"/>
        <c:axId val="339400632"/>
      </c:scatterChart>
      <c:valAx>
        <c:axId val="33939669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Time (min)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9400632"/>
        <c:crosses val="autoZero"/>
        <c:crossBetween val="midCat"/>
      </c:valAx>
      <c:valAx>
        <c:axId val="339400632"/>
        <c:scaling>
          <c:orientation val="minMax"/>
          <c:max val="10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Temperature (Deg C)</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93966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Heat</a:t>
            </a:r>
            <a:r>
              <a:rPr lang="en-US" b="1" baseline="0"/>
              <a:t> Conduction - Uninsulated</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Inner Test Point (uninsulated)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Sheet1!$B$12:$B$38</c:f>
              <c:numCache>
                <c:formatCode>General</c:formatCode>
                <c:ptCount val="27"/>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numCache>
            </c:numRef>
          </c:xVal>
          <c:yVal>
            <c:numRef>
              <c:f>Sheet1!$D$12:$D$38</c:f>
              <c:numCache>
                <c:formatCode>0.00</c:formatCode>
                <c:ptCount val="27"/>
                <c:pt idx="0">
                  <c:v>12.777777777777777</c:v>
                </c:pt>
                <c:pt idx="1">
                  <c:v>15.555555555555555</c:v>
                </c:pt>
                <c:pt idx="2">
                  <c:v>21.111111111111111</c:v>
                </c:pt>
                <c:pt idx="3">
                  <c:v>27.777777777777779</c:v>
                </c:pt>
                <c:pt idx="4">
                  <c:v>36.111111111111107</c:v>
                </c:pt>
                <c:pt idx="5">
                  <c:v>44.444444444444443</c:v>
                </c:pt>
                <c:pt idx="6">
                  <c:v>49</c:v>
                </c:pt>
                <c:pt idx="7">
                  <c:v>53.888888888888886</c:v>
                </c:pt>
                <c:pt idx="8">
                  <c:v>56.111111111111107</c:v>
                </c:pt>
                <c:pt idx="9">
                  <c:v>58.888888888888886</c:v>
                </c:pt>
                <c:pt idx="10">
                  <c:v>60</c:v>
                </c:pt>
                <c:pt idx="11">
                  <c:v>61.666666666666664</c:v>
                </c:pt>
                <c:pt idx="12">
                  <c:v>62.222222222222221</c:v>
                </c:pt>
                <c:pt idx="13">
                  <c:v>62.777777777777779</c:v>
                </c:pt>
                <c:pt idx="14">
                  <c:v>62.222222222222221</c:v>
                </c:pt>
                <c:pt idx="15">
                  <c:v>61.111111111111107</c:v>
                </c:pt>
                <c:pt idx="16">
                  <c:v>61.111111111111107</c:v>
                </c:pt>
                <c:pt idx="17">
                  <c:v>61.111111111111107</c:v>
                </c:pt>
                <c:pt idx="18">
                  <c:v>60.555555555555557</c:v>
                </c:pt>
                <c:pt idx="19">
                  <c:v>60</c:v>
                </c:pt>
                <c:pt idx="20">
                  <c:v>57.777777777777779</c:v>
                </c:pt>
                <c:pt idx="21">
                  <c:v>55.555555555555557</c:v>
                </c:pt>
                <c:pt idx="22">
                  <c:v>52.777777777777779</c:v>
                </c:pt>
                <c:pt idx="23">
                  <c:v>50.555555555555557</c:v>
                </c:pt>
                <c:pt idx="24">
                  <c:v>47.222222222222221</c:v>
                </c:pt>
                <c:pt idx="25">
                  <c:v>43.333333333333336</c:v>
                </c:pt>
                <c:pt idx="26">
                  <c:v>41.111111111111107</c:v>
                </c:pt>
              </c:numCache>
            </c:numRef>
          </c:yVal>
          <c:smooth val="0"/>
          <c:extLst>
            <c:ext xmlns:c16="http://schemas.microsoft.com/office/drawing/2014/chart" uri="{C3380CC4-5D6E-409C-BE32-E72D297353CC}">
              <c16:uniqueId val="{00000000-F2E3-43FB-9444-FCDF2D102665}"/>
            </c:ext>
          </c:extLst>
        </c:ser>
        <c:ser>
          <c:idx val="1"/>
          <c:order val="1"/>
          <c:tx>
            <c:v>Outer Test Point (uninsulated)</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Sheet1!$B$12:$B$38</c:f>
              <c:numCache>
                <c:formatCode>General</c:formatCode>
                <c:ptCount val="27"/>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numCache>
            </c:numRef>
          </c:xVal>
          <c:yVal>
            <c:numRef>
              <c:f>Sheet1!$F$12:$F$38</c:f>
              <c:numCache>
                <c:formatCode>0.00</c:formatCode>
                <c:ptCount val="27"/>
                <c:pt idx="0">
                  <c:v>11.111111111111111</c:v>
                </c:pt>
                <c:pt idx="1">
                  <c:v>12.222222222222221</c:v>
                </c:pt>
                <c:pt idx="2">
                  <c:v>13.888888888888889</c:v>
                </c:pt>
                <c:pt idx="3">
                  <c:v>17.222222222222221</c:v>
                </c:pt>
                <c:pt idx="4">
                  <c:v>22.222222222222221</c:v>
                </c:pt>
                <c:pt idx="5">
                  <c:v>26.666666666666664</c:v>
                </c:pt>
                <c:pt idx="6">
                  <c:v>31.111111111111111</c:v>
                </c:pt>
                <c:pt idx="7">
                  <c:v>35.555555555555557</c:v>
                </c:pt>
                <c:pt idx="8">
                  <c:v>38.333333333333336</c:v>
                </c:pt>
                <c:pt idx="9">
                  <c:v>41.111111111111107</c:v>
                </c:pt>
                <c:pt idx="10">
                  <c:v>43.333333333333336</c:v>
                </c:pt>
                <c:pt idx="11">
                  <c:v>45</c:v>
                </c:pt>
                <c:pt idx="12">
                  <c:v>45.555555555555557</c:v>
                </c:pt>
                <c:pt idx="13">
                  <c:v>45.555555555555557</c:v>
                </c:pt>
                <c:pt idx="14">
                  <c:v>45.555555555555557</c:v>
                </c:pt>
                <c:pt idx="15">
                  <c:v>45</c:v>
                </c:pt>
                <c:pt idx="16">
                  <c:v>46.111111111111107</c:v>
                </c:pt>
                <c:pt idx="17">
                  <c:v>46.666666666666664</c:v>
                </c:pt>
                <c:pt idx="18">
                  <c:v>46.111111111111107</c:v>
                </c:pt>
                <c:pt idx="19">
                  <c:v>46.111111111111107</c:v>
                </c:pt>
                <c:pt idx="20">
                  <c:v>45.555555555555557</c:v>
                </c:pt>
                <c:pt idx="21">
                  <c:v>44.444444444444443</c:v>
                </c:pt>
                <c:pt idx="22">
                  <c:v>42.222222222222221</c:v>
                </c:pt>
                <c:pt idx="23">
                  <c:v>40.555555555555557</c:v>
                </c:pt>
                <c:pt idx="24">
                  <c:v>38.888888888888886</c:v>
                </c:pt>
                <c:pt idx="25">
                  <c:v>36.111111111111107</c:v>
                </c:pt>
                <c:pt idx="26">
                  <c:v>33.888888888888886</c:v>
                </c:pt>
              </c:numCache>
            </c:numRef>
          </c:yVal>
          <c:smooth val="0"/>
          <c:extLst>
            <c:ext xmlns:c16="http://schemas.microsoft.com/office/drawing/2014/chart" uri="{C3380CC4-5D6E-409C-BE32-E72D297353CC}">
              <c16:uniqueId val="{00000001-F2E3-43FB-9444-FCDF2D102665}"/>
            </c:ext>
          </c:extLst>
        </c:ser>
        <c:dLbls>
          <c:showLegendKey val="0"/>
          <c:showVal val="0"/>
          <c:showCatName val="0"/>
          <c:showSerName val="0"/>
          <c:showPercent val="0"/>
          <c:showBubbleSize val="0"/>
        </c:dLbls>
        <c:axId val="339396696"/>
        <c:axId val="339400632"/>
      </c:scatterChart>
      <c:valAx>
        <c:axId val="33939669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Time (min)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9400632"/>
        <c:crosses val="autoZero"/>
        <c:crossBetween val="midCat"/>
      </c:valAx>
      <c:valAx>
        <c:axId val="339400632"/>
        <c:scaling>
          <c:orientation val="minMax"/>
          <c:max val="10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Temperature (Deg C)</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93966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dirty="0"/>
              <a:t>Heat Conduction Rate - Insulated</a:t>
            </a:r>
            <a:r>
              <a:rPr lang="en-US" sz="1800" b="1" baseline="0" dirty="0"/>
              <a:t> and Uninsulated</a:t>
            </a:r>
            <a:endParaRPr lang="en-US" sz="1800" b="1" dirty="0"/>
          </a:p>
        </c:rich>
      </c:tx>
      <c:layout>
        <c:manualLayout>
          <c:xMode val="edge"/>
          <c:yMode val="edge"/>
          <c:x val="0.12168326755829609"/>
          <c:y val="6.354151928206980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35380547926806"/>
          <c:y val="0.1207493403671677"/>
          <c:w val="0.80119877398048678"/>
          <c:h val="0.72050524511688252"/>
        </c:manualLayout>
      </c:layout>
      <c:scatterChart>
        <c:scatterStyle val="lineMarker"/>
        <c:varyColors val="0"/>
        <c:ser>
          <c:idx val="0"/>
          <c:order val="0"/>
          <c:tx>
            <c:v>Heat Conduction Rate (uninsulated)</c:v>
          </c:tx>
          <c:spPr>
            <a:ln w="50800" cap="rnd">
              <a:solidFill>
                <a:schemeClr val="accent1"/>
              </a:solidFill>
              <a:round/>
            </a:ln>
            <a:effectLst/>
          </c:spPr>
          <c:marker>
            <c:symbol val="circle"/>
            <c:size val="5"/>
            <c:spPr>
              <a:solidFill>
                <a:schemeClr val="accent1"/>
              </a:solidFill>
              <a:ln w="50800">
                <a:solidFill>
                  <a:schemeClr val="accent1"/>
                </a:solidFill>
              </a:ln>
              <a:effectLst/>
            </c:spPr>
          </c:marker>
          <c:xVal>
            <c:numRef>
              <c:f>Sheet1!$B$12:$B$38</c:f>
              <c:numCache>
                <c:formatCode>General</c:formatCode>
                <c:ptCount val="27"/>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numCache>
            </c:numRef>
          </c:xVal>
          <c:yVal>
            <c:numRef>
              <c:f>Sheet1!$H$12:$H$38</c:f>
              <c:numCache>
                <c:formatCode>0.000</c:formatCode>
                <c:ptCount val="27"/>
                <c:pt idx="0">
                  <c:v>6.3999999999999987E-2</c:v>
                </c:pt>
                <c:pt idx="1">
                  <c:v>0.12800000000000003</c:v>
                </c:pt>
                <c:pt idx="2">
                  <c:v>0.27733333333333332</c:v>
                </c:pt>
                <c:pt idx="3">
                  <c:v>0.40533333333333343</c:v>
                </c:pt>
                <c:pt idx="4">
                  <c:v>0.53333333333333321</c:v>
                </c:pt>
                <c:pt idx="5">
                  <c:v>0.68266666666666675</c:v>
                </c:pt>
                <c:pt idx="6">
                  <c:v>0.6869333333333334</c:v>
                </c:pt>
                <c:pt idx="7">
                  <c:v>0.70399999999999985</c:v>
                </c:pt>
                <c:pt idx="8">
                  <c:v>0.68266666666666653</c:v>
                </c:pt>
                <c:pt idx="9">
                  <c:v>0.68266666666666675</c:v>
                </c:pt>
                <c:pt idx="10">
                  <c:v>0.64</c:v>
                </c:pt>
                <c:pt idx="11">
                  <c:v>0.64</c:v>
                </c:pt>
                <c:pt idx="12">
                  <c:v>0.64</c:v>
                </c:pt>
                <c:pt idx="13">
                  <c:v>0.66133333333333333</c:v>
                </c:pt>
                <c:pt idx="14">
                  <c:v>0.64</c:v>
                </c:pt>
                <c:pt idx="15">
                  <c:v>0.61866666666666659</c:v>
                </c:pt>
                <c:pt idx="16">
                  <c:v>0.57600000000000007</c:v>
                </c:pt>
                <c:pt idx="17">
                  <c:v>0.55466666666666664</c:v>
                </c:pt>
                <c:pt idx="18">
                  <c:v>0.55466666666666697</c:v>
                </c:pt>
                <c:pt idx="19">
                  <c:v>0.53333333333333355</c:v>
                </c:pt>
                <c:pt idx="20">
                  <c:v>0.46933333333333332</c:v>
                </c:pt>
                <c:pt idx="21">
                  <c:v>0.42666666666666686</c:v>
                </c:pt>
                <c:pt idx="22">
                  <c:v>0.40533333333333343</c:v>
                </c:pt>
                <c:pt idx="23">
                  <c:v>0.38400000000000001</c:v>
                </c:pt>
                <c:pt idx="24">
                  <c:v>0.32000000000000012</c:v>
                </c:pt>
                <c:pt idx="25">
                  <c:v>0.2773333333333336</c:v>
                </c:pt>
                <c:pt idx="26">
                  <c:v>0.27733333333333332</c:v>
                </c:pt>
              </c:numCache>
            </c:numRef>
          </c:yVal>
          <c:smooth val="0"/>
          <c:extLst>
            <c:ext xmlns:c16="http://schemas.microsoft.com/office/drawing/2014/chart" uri="{C3380CC4-5D6E-409C-BE32-E72D297353CC}">
              <c16:uniqueId val="{00000000-5385-4404-90CB-8153285051BB}"/>
            </c:ext>
          </c:extLst>
        </c:ser>
        <c:ser>
          <c:idx val="1"/>
          <c:order val="1"/>
          <c:tx>
            <c:v>Heat Conduction Rate (insulated)</c:v>
          </c:tx>
          <c:spPr>
            <a:ln w="50800" cap="rnd">
              <a:solidFill>
                <a:schemeClr val="accent2"/>
              </a:solidFill>
              <a:round/>
            </a:ln>
            <a:effectLst/>
          </c:spPr>
          <c:marker>
            <c:symbol val="circle"/>
            <c:size val="5"/>
            <c:spPr>
              <a:solidFill>
                <a:schemeClr val="accent2"/>
              </a:solidFill>
              <a:ln w="50800">
                <a:solidFill>
                  <a:schemeClr val="accent2"/>
                </a:solidFill>
              </a:ln>
              <a:effectLst/>
            </c:spPr>
          </c:marker>
          <c:xVal>
            <c:numRef>
              <c:f>Sheet1!$B$12:$B$44</c:f>
              <c:numCache>
                <c:formatCode>General</c:formatCode>
                <c:ptCount val="33"/>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numCache>
            </c:numRef>
          </c:xVal>
          <c:yVal>
            <c:numRef>
              <c:f>Sheet1!$O$12:$O$44</c:f>
              <c:numCache>
                <c:formatCode>0.000</c:formatCode>
                <c:ptCount val="33"/>
                <c:pt idx="0">
                  <c:v>4.2666666666666658E-2</c:v>
                </c:pt>
                <c:pt idx="1">
                  <c:v>0.14933333333333335</c:v>
                </c:pt>
                <c:pt idx="2">
                  <c:v>0.34133333333333338</c:v>
                </c:pt>
                <c:pt idx="3">
                  <c:v>0.46933333333333316</c:v>
                </c:pt>
                <c:pt idx="4">
                  <c:v>0.61866666666666681</c:v>
                </c:pt>
                <c:pt idx="5">
                  <c:v>0.72533333333333316</c:v>
                </c:pt>
                <c:pt idx="6">
                  <c:v>0.7466666666666667</c:v>
                </c:pt>
                <c:pt idx="7">
                  <c:v>0.70400000000000018</c:v>
                </c:pt>
                <c:pt idx="8">
                  <c:v>0.66133333333333333</c:v>
                </c:pt>
                <c:pt idx="9">
                  <c:v>0.68266666666666653</c:v>
                </c:pt>
                <c:pt idx="10">
                  <c:v>0.64000000000000024</c:v>
                </c:pt>
                <c:pt idx="11">
                  <c:v>0.70399999999999985</c:v>
                </c:pt>
                <c:pt idx="12">
                  <c:v>0.66133333333333333</c:v>
                </c:pt>
                <c:pt idx="13">
                  <c:v>0.68266666666666709</c:v>
                </c:pt>
                <c:pt idx="14">
                  <c:v>0.661333333333333</c:v>
                </c:pt>
                <c:pt idx="15">
                  <c:v>0.70399999999999985</c:v>
                </c:pt>
                <c:pt idx="16">
                  <c:v>0.72533333333333372</c:v>
                </c:pt>
                <c:pt idx="17">
                  <c:v>0.7040000000000004</c:v>
                </c:pt>
                <c:pt idx="18">
                  <c:v>0.7040000000000004</c:v>
                </c:pt>
                <c:pt idx="19">
                  <c:v>0.7040000000000004</c:v>
                </c:pt>
                <c:pt idx="20">
                  <c:v>0.7040000000000004</c:v>
                </c:pt>
                <c:pt idx="21">
                  <c:v>0.68266666666666709</c:v>
                </c:pt>
                <c:pt idx="22">
                  <c:v>0.66133333333333355</c:v>
                </c:pt>
                <c:pt idx="23">
                  <c:v>0.66133333333333355</c:v>
                </c:pt>
                <c:pt idx="24">
                  <c:v>0.66133333333333355</c:v>
                </c:pt>
                <c:pt idx="25">
                  <c:v>0.55466666666666664</c:v>
                </c:pt>
                <c:pt idx="26">
                  <c:v>0.44800000000000023</c:v>
                </c:pt>
                <c:pt idx="27">
                  <c:v>0.42666666666666686</c:v>
                </c:pt>
                <c:pt idx="28">
                  <c:v>0.36266666666666658</c:v>
                </c:pt>
                <c:pt idx="29">
                  <c:v>0.31999999999999984</c:v>
                </c:pt>
                <c:pt idx="30">
                  <c:v>0.2346666666666668</c:v>
                </c:pt>
                <c:pt idx="31">
                  <c:v>0.19199999999999973</c:v>
                </c:pt>
                <c:pt idx="32">
                  <c:v>0.192</c:v>
                </c:pt>
              </c:numCache>
            </c:numRef>
          </c:yVal>
          <c:smooth val="0"/>
          <c:extLst>
            <c:ext xmlns:c16="http://schemas.microsoft.com/office/drawing/2014/chart" uri="{C3380CC4-5D6E-409C-BE32-E72D297353CC}">
              <c16:uniqueId val="{00000001-5385-4404-90CB-8153285051BB}"/>
            </c:ext>
          </c:extLst>
        </c:ser>
        <c:dLbls>
          <c:showLegendKey val="0"/>
          <c:showVal val="0"/>
          <c:showCatName val="0"/>
          <c:showSerName val="0"/>
          <c:showPercent val="0"/>
          <c:showBubbleSize val="0"/>
        </c:dLbls>
        <c:axId val="526975864"/>
        <c:axId val="526975208"/>
      </c:scatterChart>
      <c:valAx>
        <c:axId val="526975864"/>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Time (Min)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975208"/>
        <c:crosses val="autoZero"/>
        <c:crossBetween val="midCat"/>
      </c:valAx>
      <c:valAx>
        <c:axId val="526975208"/>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Heat Conduciton Rate </a:t>
                </a:r>
              </a:p>
            </c:rich>
          </c:tx>
          <c:layout>
            <c:manualLayout>
              <c:xMode val="edge"/>
              <c:yMode val="edge"/>
              <c:x val="2.2222222222222223E-2"/>
              <c:y val="0.2508333333333333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269758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0.60231</cdr:x>
      <cdr:y>0.35532</cdr:y>
    </cdr:from>
    <cdr:to>
      <cdr:x>0.60231</cdr:x>
      <cdr:y>0.50463</cdr:y>
    </cdr:to>
    <cdr:cxnSp macro="">
      <cdr:nvCxnSpPr>
        <cdr:cNvPr id="2" name="Straight Connector 1">
          <a:extLst xmlns:a="http://schemas.openxmlformats.org/drawingml/2006/main">
            <a:ext uri="{FF2B5EF4-FFF2-40B4-BE49-F238E27FC236}">
              <a16:creationId xmlns:a16="http://schemas.microsoft.com/office/drawing/2014/main" id="{1E0BB12E-9487-42F4-8C1E-33767DDF5DFA}"/>
            </a:ext>
          </a:extLst>
        </cdr:cNvPr>
        <cdr:cNvCxnSpPr/>
      </cdr:nvCxnSpPr>
      <cdr:spPr>
        <a:xfrm xmlns:a="http://schemas.openxmlformats.org/drawingml/2006/main" flipH="1">
          <a:off x="3925780" y="1458035"/>
          <a:ext cx="0" cy="612685"/>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0.84914</cdr:x>
      <cdr:y>0.17774</cdr:y>
    </cdr:from>
    <cdr:to>
      <cdr:x>0.85</cdr:x>
      <cdr:y>0.40993</cdr:y>
    </cdr:to>
    <cdr:cxnSp macro="">
      <cdr:nvCxnSpPr>
        <cdr:cNvPr id="2" name="Straight Connector 1">
          <a:extLst xmlns:a="http://schemas.openxmlformats.org/drawingml/2006/main">
            <a:ext uri="{FF2B5EF4-FFF2-40B4-BE49-F238E27FC236}">
              <a16:creationId xmlns:a16="http://schemas.microsoft.com/office/drawing/2014/main" id="{1E0BB12E-9487-42F4-8C1E-33767DDF5DFA}"/>
            </a:ext>
          </a:extLst>
        </cdr:cNvPr>
        <cdr:cNvCxnSpPr/>
      </cdr:nvCxnSpPr>
      <cdr:spPr>
        <a:xfrm xmlns:a="http://schemas.openxmlformats.org/drawingml/2006/main" flipH="1">
          <a:off x="5544026" y="712149"/>
          <a:ext cx="5595" cy="930332"/>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cdr:x>
      <cdr:y>0.36285</cdr:y>
    </cdr:from>
    <cdr:to>
      <cdr:x>0.5</cdr:x>
      <cdr:y>0.51215</cdr:y>
    </cdr:to>
    <cdr:cxnSp macro="">
      <cdr:nvCxnSpPr>
        <cdr:cNvPr id="3" name="Straight Connector 2">
          <a:extLst xmlns:a="http://schemas.openxmlformats.org/drawingml/2006/main">
            <a:ext uri="{FF2B5EF4-FFF2-40B4-BE49-F238E27FC236}">
              <a16:creationId xmlns:a16="http://schemas.microsoft.com/office/drawing/2014/main" id="{053D6E76-710F-4F59-A767-57DCB779DC7D}"/>
            </a:ext>
          </a:extLst>
        </cdr:cNvPr>
        <cdr:cNvCxnSpPr/>
      </cdr:nvCxnSpPr>
      <cdr:spPr>
        <a:xfrm xmlns:a="http://schemas.openxmlformats.org/drawingml/2006/main" flipH="1">
          <a:off x="2286000" y="995363"/>
          <a:ext cx="2" cy="409575"/>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0.68333</cdr:x>
      <cdr:y>0.22685</cdr:y>
    </cdr:from>
    <cdr:to>
      <cdr:x>0.68403</cdr:x>
      <cdr:y>0.38021</cdr:y>
    </cdr:to>
    <cdr:cxnSp macro="">
      <cdr:nvCxnSpPr>
        <cdr:cNvPr id="5" name="Straight Connector 4">
          <a:extLst xmlns:a="http://schemas.openxmlformats.org/drawingml/2006/main">
            <a:ext uri="{FF2B5EF4-FFF2-40B4-BE49-F238E27FC236}">
              <a16:creationId xmlns:a16="http://schemas.microsoft.com/office/drawing/2014/main" id="{12C731A8-6AEA-4B97-A838-D6CA48C1F6D7}"/>
            </a:ext>
          </a:extLst>
        </cdr:cNvPr>
        <cdr:cNvCxnSpPr/>
      </cdr:nvCxnSpPr>
      <cdr:spPr>
        <a:xfrm xmlns:a="http://schemas.openxmlformats.org/drawingml/2006/main" flipH="1">
          <a:off x="3124200" y="622300"/>
          <a:ext cx="3177" cy="420688"/>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0.3941</cdr:x>
      <cdr:y>0.51362</cdr:y>
    </cdr:from>
    <cdr:to>
      <cdr:x>0.66882</cdr:x>
      <cdr:y>0.5886</cdr:y>
    </cdr:to>
    <cdr:sp macro="" textlink="">
      <cdr:nvSpPr>
        <cdr:cNvPr id="4" name="TextBox 6">
          <a:extLst xmlns:a="http://schemas.openxmlformats.org/drawingml/2006/main">
            <a:ext uri="{FF2B5EF4-FFF2-40B4-BE49-F238E27FC236}">
              <a16:creationId xmlns:a16="http://schemas.microsoft.com/office/drawing/2014/main" id="{3141E7FC-8BEA-476C-AD7A-80BA1AA1989B}"/>
            </a:ext>
          </a:extLst>
        </cdr:cNvPr>
        <cdr:cNvSpPr txBox="1"/>
      </cdr:nvSpPr>
      <cdr:spPr>
        <a:xfrm xmlns:a="http://schemas.openxmlformats.org/drawingml/2006/main">
          <a:off x="2601180" y="2741096"/>
          <a:ext cx="181326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solidFill>
                <a:srgbClr val="FF0000"/>
              </a:solidFill>
            </a:rPr>
            <a:t>Hot Plate OFF</a:t>
          </a:r>
        </a:p>
      </cdr:txBody>
    </cdr:sp>
  </cdr:relSizeAnchor>
</c:userShapes>
</file>

<file path=ppt/drawings/drawing4.xml><?xml version="1.0" encoding="utf-8"?>
<c:userShapes xmlns:c="http://schemas.openxmlformats.org/drawingml/2006/chart">
  <cdr:relSizeAnchor xmlns:cdr="http://schemas.openxmlformats.org/drawingml/2006/chartDrawing">
    <cdr:from>
      <cdr:x>0.60486</cdr:x>
      <cdr:y>0.35532</cdr:y>
    </cdr:from>
    <cdr:to>
      <cdr:x>0.60486</cdr:x>
      <cdr:y>0.50463</cdr:y>
    </cdr:to>
    <cdr:cxnSp macro="">
      <cdr:nvCxnSpPr>
        <cdr:cNvPr id="2" name="Straight Connector 1">
          <a:extLst xmlns:a="http://schemas.openxmlformats.org/drawingml/2006/main">
            <a:ext uri="{FF2B5EF4-FFF2-40B4-BE49-F238E27FC236}">
              <a16:creationId xmlns:a16="http://schemas.microsoft.com/office/drawing/2014/main" id="{1E0BB12E-9487-42F4-8C1E-33767DDF5DFA}"/>
            </a:ext>
          </a:extLst>
        </cdr:cNvPr>
        <cdr:cNvCxnSpPr/>
      </cdr:nvCxnSpPr>
      <cdr:spPr>
        <a:xfrm xmlns:a="http://schemas.openxmlformats.org/drawingml/2006/main" flipH="1">
          <a:off x="2765425" y="974725"/>
          <a:ext cx="2" cy="409575"/>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0.60486</cdr:x>
      <cdr:y>0.35532</cdr:y>
    </cdr:from>
    <cdr:to>
      <cdr:x>0.60486</cdr:x>
      <cdr:y>0.50463</cdr:y>
    </cdr:to>
    <cdr:cxnSp macro="">
      <cdr:nvCxnSpPr>
        <cdr:cNvPr id="2" name="Straight Connector 1">
          <a:extLst xmlns:a="http://schemas.openxmlformats.org/drawingml/2006/main">
            <a:ext uri="{FF2B5EF4-FFF2-40B4-BE49-F238E27FC236}">
              <a16:creationId xmlns:a16="http://schemas.microsoft.com/office/drawing/2014/main" id="{1E0BB12E-9487-42F4-8C1E-33767DDF5DFA}"/>
            </a:ext>
          </a:extLst>
        </cdr:cNvPr>
        <cdr:cNvCxnSpPr/>
      </cdr:nvCxnSpPr>
      <cdr:spPr>
        <a:xfrm xmlns:a="http://schemas.openxmlformats.org/drawingml/2006/main" flipH="1">
          <a:off x="2765425" y="974725"/>
          <a:ext cx="2" cy="409575"/>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0.48799</cdr:x>
      <cdr:y>0.25045</cdr:y>
    </cdr:from>
    <cdr:to>
      <cdr:x>0.48799</cdr:x>
      <cdr:y>0.39976</cdr:y>
    </cdr:to>
    <cdr:cxnSp macro="">
      <cdr:nvCxnSpPr>
        <cdr:cNvPr id="2" name="Straight Connector 1">
          <a:extLst xmlns:a="http://schemas.openxmlformats.org/drawingml/2006/main">
            <a:ext uri="{FF2B5EF4-FFF2-40B4-BE49-F238E27FC236}">
              <a16:creationId xmlns:a16="http://schemas.microsoft.com/office/drawing/2014/main" id="{8D2D1EEA-0EB1-4192-868C-62A95834A28C}"/>
            </a:ext>
          </a:extLst>
        </cdr:cNvPr>
        <cdr:cNvCxnSpPr/>
      </cdr:nvCxnSpPr>
      <cdr:spPr>
        <a:xfrm xmlns:a="http://schemas.openxmlformats.org/drawingml/2006/main" flipH="1">
          <a:off x="3313504" y="1187747"/>
          <a:ext cx="0" cy="708090"/>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0.66777</cdr:x>
      <cdr:y>0.2192</cdr:y>
    </cdr:from>
    <cdr:to>
      <cdr:x>0.66777</cdr:x>
      <cdr:y>0.36851</cdr:y>
    </cdr:to>
    <cdr:cxnSp macro="">
      <cdr:nvCxnSpPr>
        <cdr:cNvPr id="3" name="Straight Connector 2">
          <a:extLst xmlns:a="http://schemas.openxmlformats.org/drawingml/2006/main">
            <a:ext uri="{FF2B5EF4-FFF2-40B4-BE49-F238E27FC236}">
              <a16:creationId xmlns:a16="http://schemas.microsoft.com/office/drawing/2014/main" id="{8D2D1EEA-0EB1-4192-868C-62A95834A28C}"/>
            </a:ext>
          </a:extLst>
        </cdr:cNvPr>
        <cdr:cNvCxnSpPr/>
      </cdr:nvCxnSpPr>
      <cdr:spPr>
        <a:xfrm xmlns:a="http://schemas.openxmlformats.org/drawingml/2006/main" flipH="1">
          <a:off x="4534205" y="1039537"/>
          <a:ext cx="0" cy="708089"/>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0.37526</cdr:x>
      <cdr:y>0.40129</cdr:y>
    </cdr:from>
    <cdr:to>
      <cdr:x>0.66089</cdr:x>
      <cdr:y>0.48566</cdr:y>
    </cdr:to>
    <cdr:sp macro="" textlink="">
      <cdr:nvSpPr>
        <cdr:cNvPr id="4" name="TextBox 6">
          <a:extLst xmlns:a="http://schemas.openxmlformats.org/drawingml/2006/main">
            <a:ext uri="{FF2B5EF4-FFF2-40B4-BE49-F238E27FC236}">
              <a16:creationId xmlns:a16="http://schemas.microsoft.com/office/drawing/2014/main" id="{3141E7FC-8BEA-476C-AD7A-80BA1AA1989B}"/>
            </a:ext>
          </a:extLst>
        </cdr:cNvPr>
        <cdr:cNvSpPr txBox="1"/>
      </cdr:nvSpPr>
      <cdr:spPr>
        <a:xfrm xmlns:a="http://schemas.openxmlformats.org/drawingml/2006/main">
          <a:off x="2548042" y="1903066"/>
          <a:ext cx="1939497"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solidFill>
                <a:srgbClr val="FF0000"/>
              </a:solidFill>
            </a:rPr>
            <a:t>Hot Plate OFF</a:t>
          </a:r>
        </a:p>
      </cdr:txBody>
    </cdr:sp>
  </cdr:relSizeAnchor>
  <cdr:relSizeAnchor xmlns:cdr="http://schemas.openxmlformats.org/drawingml/2006/chartDrawing">
    <cdr:from>
      <cdr:x>0.56421</cdr:x>
      <cdr:y>0.14442</cdr:y>
    </cdr:from>
    <cdr:to>
      <cdr:x>0.84985</cdr:x>
      <cdr:y>0.22879</cdr:y>
    </cdr:to>
    <cdr:sp macro="" textlink="">
      <cdr:nvSpPr>
        <cdr:cNvPr id="5" name="TextBox 6">
          <a:extLst xmlns:a="http://schemas.openxmlformats.org/drawingml/2006/main">
            <a:ext uri="{FF2B5EF4-FFF2-40B4-BE49-F238E27FC236}">
              <a16:creationId xmlns:a16="http://schemas.microsoft.com/office/drawing/2014/main" id="{3141E7FC-8BEA-476C-AD7A-80BA1AA1989B}"/>
            </a:ext>
          </a:extLst>
        </cdr:cNvPr>
        <cdr:cNvSpPr txBox="1"/>
      </cdr:nvSpPr>
      <cdr:spPr>
        <a:xfrm xmlns:a="http://schemas.openxmlformats.org/drawingml/2006/main">
          <a:off x="3581696" y="684886"/>
          <a:ext cx="181326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solidFill>
                <a:srgbClr val="FF0000"/>
              </a:solidFill>
            </a:rPr>
            <a:t>Hot Plate OFF</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B08B2-32E2-421D-B071-5AED6F53C754}"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15C00-6A38-49A7-A3FA-1A52CA5BE143}" type="slidenum">
              <a:rPr lang="en-US" smtClean="0"/>
              <a:t>‹#›</a:t>
            </a:fld>
            <a:endParaRPr lang="en-US"/>
          </a:p>
        </p:txBody>
      </p:sp>
    </p:spTree>
    <p:extLst>
      <p:ext uri="{BB962C8B-B14F-4D97-AF65-F5344CB8AC3E}">
        <p14:creationId xmlns:p14="http://schemas.microsoft.com/office/powerpoint/2010/main" val="370057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15C00-6A38-49A7-A3FA-1A52CA5BE143}" type="slidenum">
              <a:rPr lang="en-US" smtClean="0"/>
              <a:t>3</a:t>
            </a:fld>
            <a:endParaRPr lang="en-US"/>
          </a:p>
        </p:txBody>
      </p:sp>
    </p:spTree>
    <p:extLst>
      <p:ext uri="{BB962C8B-B14F-4D97-AF65-F5344CB8AC3E}">
        <p14:creationId xmlns:p14="http://schemas.microsoft.com/office/powerpoint/2010/main" val="177593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1F55-0D95-4EC2-870A-6A0441BF1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561055-585A-4BC5-BD27-AB4E760F98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B0F43-0463-4AFD-8946-E0BACABC4234}"/>
              </a:ext>
            </a:extLst>
          </p:cNvPr>
          <p:cNvSpPr>
            <a:spLocks noGrp="1"/>
          </p:cNvSpPr>
          <p:nvPr>
            <p:ph type="dt" sz="half" idx="10"/>
          </p:nvPr>
        </p:nvSpPr>
        <p:spPr/>
        <p:txBody>
          <a:bodyPr/>
          <a:lstStyle/>
          <a:p>
            <a:fld id="{C3808CA4-77E3-44DC-91EA-3E436D68F5A5}" type="datetime1">
              <a:rPr lang="en-US" smtClean="0"/>
              <a:t>11/13/2018</a:t>
            </a:fld>
            <a:endParaRPr lang="en-US"/>
          </a:p>
        </p:txBody>
      </p:sp>
      <p:sp>
        <p:nvSpPr>
          <p:cNvPr id="5" name="Footer Placeholder 4">
            <a:extLst>
              <a:ext uri="{FF2B5EF4-FFF2-40B4-BE49-F238E27FC236}">
                <a16:creationId xmlns:a16="http://schemas.microsoft.com/office/drawing/2014/main" id="{3031D4C2-070F-428E-BC63-B47EB31AC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0692E-2589-491D-A425-759481E62610}"/>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122231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A442-2050-48AC-8DC4-C22F286B8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3E05CB-BEE8-4A23-B75F-A78C23503D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75B08-56D7-4C5E-89D4-1F6DD26A2D97}"/>
              </a:ext>
            </a:extLst>
          </p:cNvPr>
          <p:cNvSpPr>
            <a:spLocks noGrp="1"/>
          </p:cNvSpPr>
          <p:nvPr>
            <p:ph type="dt" sz="half" idx="10"/>
          </p:nvPr>
        </p:nvSpPr>
        <p:spPr/>
        <p:txBody>
          <a:bodyPr/>
          <a:lstStyle/>
          <a:p>
            <a:fld id="{8039B393-5370-42A6-88ED-FD2477238F1F}" type="datetime1">
              <a:rPr lang="en-US" smtClean="0"/>
              <a:t>11/13/2018</a:t>
            </a:fld>
            <a:endParaRPr lang="en-US"/>
          </a:p>
        </p:txBody>
      </p:sp>
      <p:sp>
        <p:nvSpPr>
          <p:cNvPr id="5" name="Footer Placeholder 4">
            <a:extLst>
              <a:ext uri="{FF2B5EF4-FFF2-40B4-BE49-F238E27FC236}">
                <a16:creationId xmlns:a16="http://schemas.microsoft.com/office/drawing/2014/main" id="{BC03C339-8E35-4ED6-BE81-1C47E1499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057C4-F037-4881-95FE-ECFC9EBCE110}"/>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895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2D818A-54C3-49B8-ABC8-9238E870D9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7E3D26-E520-4607-95BF-65B268D4BD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11411-1679-4B39-B696-15EBFEB699E8}"/>
              </a:ext>
            </a:extLst>
          </p:cNvPr>
          <p:cNvSpPr>
            <a:spLocks noGrp="1"/>
          </p:cNvSpPr>
          <p:nvPr>
            <p:ph type="dt" sz="half" idx="10"/>
          </p:nvPr>
        </p:nvSpPr>
        <p:spPr/>
        <p:txBody>
          <a:bodyPr/>
          <a:lstStyle/>
          <a:p>
            <a:fld id="{479B9D7E-970B-49B4-AD26-E47DD60A9BB8}" type="datetime1">
              <a:rPr lang="en-US" smtClean="0"/>
              <a:t>11/13/2018</a:t>
            </a:fld>
            <a:endParaRPr lang="en-US"/>
          </a:p>
        </p:txBody>
      </p:sp>
      <p:sp>
        <p:nvSpPr>
          <p:cNvPr id="5" name="Footer Placeholder 4">
            <a:extLst>
              <a:ext uri="{FF2B5EF4-FFF2-40B4-BE49-F238E27FC236}">
                <a16:creationId xmlns:a16="http://schemas.microsoft.com/office/drawing/2014/main" id="{3BCACC8D-D9EF-44DD-A94A-528918313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0598B-8FE4-435A-B775-81C22A012708}"/>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410685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CD27-778F-45B9-93AB-DEB6D99C0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C8F78-A30F-4A61-9DA8-9C373F8E70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6D647-BFA7-4CD5-8191-E5243C767114}"/>
              </a:ext>
            </a:extLst>
          </p:cNvPr>
          <p:cNvSpPr>
            <a:spLocks noGrp="1"/>
          </p:cNvSpPr>
          <p:nvPr>
            <p:ph type="dt" sz="half" idx="10"/>
          </p:nvPr>
        </p:nvSpPr>
        <p:spPr/>
        <p:txBody>
          <a:bodyPr/>
          <a:lstStyle/>
          <a:p>
            <a:fld id="{BF5F1B4F-D438-4477-83CA-A161009CFC42}" type="datetime1">
              <a:rPr lang="en-US" smtClean="0"/>
              <a:t>11/13/2018</a:t>
            </a:fld>
            <a:endParaRPr lang="en-US"/>
          </a:p>
        </p:txBody>
      </p:sp>
      <p:sp>
        <p:nvSpPr>
          <p:cNvPr id="5" name="Footer Placeholder 4">
            <a:extLst>
              <a:ext uri="{FF2B5EF4-FFF2-40B4-BE49-F238E27FC236}">
                <a16:creationId xmlns:a16="http://schemas.microsoft.com/office/drawing/2014/main" id="{1C3F6EDA-8733-47D3-A10A-E5EE97738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4DA63-ECA5-416C-9A83-2C3CC4F7CB9C}"/>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194974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58E5-00DC-471F-8F0A-C140DB3DD9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261508-8DE5-4AE7-B299-AB0B4C593F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260475-8AD8-45FF-8367-CE1AEA895D48}"/>
              </a:ext>
            </a:extLst>
          </p:cNvPr>
          <p:cNvSpPr>
            <a:spLocks noGrp="1"/>
          </p:cNvSpPr>
          <p:nvPr>
            <p:ph type="dt" sz="half" idx="10"/>
          </p:nvPr>
        </p:nvSpPr>
        <p:spPr/>
        <p:txBody>
          <a:bodyPr/>
          <a:lstStyle/>
          <a:p>
            <a:fld id="{DDEAB871-7BE7-4511-8AAF-AEC5A0275B53}" type="datetime1">
              <a:rPr lang="en-US" smtClean="0"/>
              <a:t>11/13/2018</a:t>
            </a:fld>
            <a:endParaRPr lang="en-US"/>
          </a:p>
        </p:txBody>
      </p:sp>
      <p:sp>
        <p:nvSpPr>
          <p:cNvPr id="5" name="Footer Placeholder 4">
            <a:extLst>
              <a:ext uri="{FF2B5EF4-FFF2-40B4-BE49-F238E27FC236}">
                <a16:creationId xmlns:a16="http://schemas.microsoft.com/office/drawing/2014/main" id="{3450A7AA-6DD2-40F9-A2B6-45942F352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4A60E-A033-4D75-8B1E-18800F495ADA}"/>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404931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229C-1877-4022-9403-7CAF75CD6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ABC175-ADC1-4058-B400-764188E92E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30DCB9-4020-4B80-B786-5A335BECE8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45486-40EF-453F-9565-238D6F384DA4}"/>
              </a:ext>
            </a:extLst>
          </p:cNvPr>
          <p:cNvSpPr>
            <a:spLocks noGrp="1"/>
          </p:cNvSpPr>
          <p:nvPr>
            <p:ph type="dt" sz="half" idx="10"/>
          </p:nvPr>
        </p:nvSpPr>
        <p:spPr/>
        <p:txBody>
          <a:bodyPr/>
          <a:lstStyle/>
          <a:p>
            <a:fld id="{AAA8E06C-65C1-48EC-8FAA-0B2FEF8DA7CB}" type="datetime1">
              <a:rPr lang="en-US" smtClean="0"/>
              <a:t>11/13/2018</a:t>
            </a:fld>
            <a:endParaRPr lang="en-US"/>
          </a:p>
        </p:txBody>
      </p:sp>
      <p:sp>
        <p:nvSpPr>
          <p:cNvPr id="6" name="Footer Placeholder 5">
            <a:extLst>
              <a:ext uri="{FF2B5EF4-FFF2-40B4-BE49-F238E27FC236}">
                <a16:creationId xmlns:a16="http://schemas.microsoft.com/office/drawing/2014/main" id="{3ECF88C2-9C4C-4BA3-BCCB-516206225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1E882-2825-4D18-9AF9-0AB1A97E61C2}"/>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389390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9FA5-2F61-4E89-AF85-D078EF9EA8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C4CA10-CCC6-4D14-93D4-F2A350A3A8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3509B0-B0B8-48BC-9501-45CF1A67FE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0909AB-1F57-44BF-873A-9FFF9D690B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13354C-CC18-46A8-B2D0-EA1D073608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56FA50-84AC-400E-82FD-8055A069F8E9}"/>
              </a:ext>
            </a:extLst>
          </p:cNvPr>
          <p:cNvSpPr>
            <a:spLocks noGrp="1"/>
          </p:cNvSpPr>
          <p:nvPr>
            <p:ph type="dt" sz="half" idx="10"/>
          </p:nvPr>
        </p:nvSpPr>
        <p:spPr/>
        <p:txBody>
          <a:bodyPr/>
          <a:lstStyle/>
          <a:p>
            <a:fld id="{88330632-1254-4F7A-8273-0C665D670BC7}" type="datetime1">
              <a:rPr lang="en-US" smtClean="0"/>
              <a:t>11/13/2018</a:t>
            </a:fld>
            <a:endParaRPr lang="en-US"/>
          </a:p>
        </p:txBody>
      </p:sp>
      <p:sp>
        <p:nvSpPr>
          <p:cNvPr id="8" name="Footer Placeholder 7">
            <a:extLst>
              <a:ext uri="{FF2B5EF4-FFF2-40B4-BE49-F238E27FC236}">
                <a16:creationId xmlns:a16="http://schemas.microsoft.com/office/drawing/2014/main" id="{8DCC50D8-4F28-4178-9B89-52CB50ADE3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0B676E-7F0C-4BB2-88DB-633467C2A893}"/>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416208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63CF-7E62-4B5E-A475-D842EF38A8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631EC0-BC1E-4FEE-A54F-8CB40AD78256}"/>
              </a:ext>
            </a:extLst>
          </p:cNvPr>
          <p:cNvSpPr>
            <a:spLocks noGrp="1"/>
          </p:cNvSpPr>
          <p:nvPr>
            <p:ph type="dt" sz="half" idx="10"/>
          </p:nvPr>
        </p:nvSpPr>
        <p:spPr/>
        <p:txBody>
          <a:bodyPr/>
          <a:lstStyle/>
          <a:p>
            <a:fld id="{9CE966E7-F817-4B58-861E-85BE260C8A09}" type="datetime1">
              <a:rPr lang="en-US" smtClean="0"/>
              <a:t>11/13/2018</a:t>
            </a:fld>
            <a:endParaRPr lang="en-US"/>
          </a:p>
        </p:txBody>
      </p:sp>
      <p:sp>
        <p:nvSpPr>
          <p:cNvPr id="4" name="Footer Placeholder 3">
            <a:extLst>
              <a:ext uri="{FF2B5EF4-FFF2-40B4-BE49-F238E27FC236}">
                <a16:creationId xmlns:a16="http://schemas.microsoft.com/office/drawing/2014/main" id="{6E06276E-A5ED-4B3F-BA41-C748ADFFA2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DBDB5A-0E6F-40A6-B77E-7D23DD5DBE62}"/>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401793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DE91B3-C830-4C20-B870-CDE3641D7557}"/>
              </a:ext>
            </a:extLst>
          </p:cNvPr>
          <p:cNvSpPr>
            <a:spLocks noGrp="1"/>
          </p:cNvSpPr>
          <p:nvPr>
            <p:ph type="dt" sz="half" idx="10"/>
          </p:nvPr>
        </p:nvSpPr>
        <p:spPr/>
        <p:txBody>
          <a:bodyPr/>
          <a:lstStyle/>
          <a:p>
            <a:fld id="{29CED1C4-D25F-4B50-A9C8-6A12052EA3E3}" type="datetime1">
              <a:rPr lang="en-US" smtClean="0"/>
              <a:t>11/13/2018</a:t>
            </a:fld>
            <a:endParaRPr lang="en-US"/>
          </a:p>
        </p:txBody>
      </p:sp>
      <p:sp>
        <p:nvSpPr>
          <p:cNvPr id="3" name="Footer Placeholder 2">
            <a:extLst>
              <a:ext uri="{FF2B5EF4-FFF2-40B4-BE49-F238E27FC236}">
                <a16:creationId xmlns:a16="http://schemas.microsoft.com/office/drawing/2014/main" id="{C0B7F0CE-699B-4138-8256-2888F13A06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4C4AE9-A7F5-4D1E-B8B2-F78A4FFABF3C}"/>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235021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F33C-2EA3-428E-B415-02D9BECC5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92B853-46E2-4DAE-AD23-FD09DCAFA6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D04614-46F7-432D-A3D0-5193DA88D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F8BF75-8337-4940-9B4A-45D1FD8044E0}"/>
              </a:ext>
            </a:extLst>
          </p:cNvPr>
          <p:cNvSpPr>
            <a:spLocks noGrp="1"/>
          </p:cNvSpPr>
          <p:nvPr>
            <p:ph type="dt" sz="half" idx="10"/>
          </p:nvPr>
        </p:nvSpPr>
        <p:spPr/>
        <p:txBody>
          <a:bodyPr/>
          <a:lstStyle/>
          <a:p>
            <a:fld id="{3087CD2F-E099-49E7-817D-416B5A8DA3B9}" type="datetime1">
              <a:rPr lang="en-US" smtClean="0"/>
              <a:t>11/13/2018</a:t>
            </a:fld>
            <a:endParaRPr lang="en-US"/>
          </a:p>
        </p:txBody>
      </p:sp>
      <p:sp>
        <p:nvSpPr>
          <p:cNvPr id="6" name="Footer Placeholder 5">
            <a:extLst>
              <a:ext uri="{FF2B5EF4-FFF2-40B4-BE49-F238E27FC236}">
                <a16:creationId xmlns:a16="http://schemas.microsoft.com/office/drawing/2014/main" id="{85BEC602-2FCE-4F05-A6C2-D52016F54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63D9E-E112-45DC-BA8D-BB2AEB03DFAC}"/>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17922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35AF-E067-4FCA-9BAF-4FF76852D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0B877E-7F0A-4D5A-838B-7A20B434A9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005E75-D26C-4073-A658-CA58E46FF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E6A575-0CBC-4342-AD2F-F747D9EDF588}"/>
              </a:ext>
            </a:extLst>
          </p:cNvPr>
          <p:cNvSpPr>
            <a:spLocks noGrp="1"/>
          </p:cNvSpPr>
          <p:nvPr>
            <p:ph type="dt" sz="half" idx="10"/>
          </p:nvPr>
        </p:nvSpPr>
        <p:spPr/>
        <p:txBody>
          <a:bodyPr/>
          <a:lstStyle/>
          <a:p>
            <a:fld id="{3E7E2A5C-C570-48D3-B2AA-D5FA32B97DBE}" type="datetime1">
              <a:rPr lang="en-US" smtClean="0"/>
              <a:t>11/13/2018</a:t>
            </a:fld>
            <a:endParaRPr lang="en-US"/>
          </a:p>
        </p:txBody>
      </p:sp>
      <p:sp>
        <p:nvSpPr>
          <p:cNvPr id="6" name="Footer Placeholder 5">
            <a:extLst>
              <a:ext uri="{FF2B5EF4-FFF2-40B4-BE49-F238E27FC236}">
                <a16:creationId xmlns:a16="http://schemas.microsoft.com/office/drawing/2014/main" id="{965E41A1-6B5E-458E-8E5E-2DEB7B0537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24DB3-A17F-4F0C-B9C1-B8F63764ED3D}"/>
              </a:ext>
            </a:extLst>
          </p:cNvPr>
          <p:cNvSpPr>
            <a:spLocks noGrp="1"/>
          </p:cNvSpPr>
          <p:nvPr>
            <p:ph type="sldNum" sz="quarter" idx="12"/>
          </p:nvPr>
        </p:nvSpPr>
        <p:spPr/>
        <p:txBody>
          <a:bodyPr/>
          <a:lstStyle/>
          <a:p>
            <a:fld id="{FC979110-9A6D-4025-8DF7-F19C46686E32}" type="slidenum">
              <a:rPr lang="en-US" smtClean="0"/>
              <a:t>‹#›</a:t>
            </a:fld>
            <a:endParaRPr lang="en-US"/>
          </a:p>
        </p:txBody>
      </p:sp>
    </p:spTree>
    <p:extLst>
      <p:ext uri="{BB962C8B-B14F-4D97-AF65-F5344CB8AC3E}">
        <p14:creationId xmlns:p14="http://schemas.microsoft.com/office/powerpoint/2010/main" val="277132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BA76E-5507-4D06-882E-EA5F8E9E3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C7D873-D1C1-41BA-80E5-7477980AE3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FB026-89B0-4D46-9059-0BE456830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9750F-5B46-4049-881B-12E9550C2D5C}" type="datetime1">
              <a:rPr lang="en-US" smtClean="0"/>
              <a:t>11/13/2018</a:t>
            </a:fld>
            <a:endParaRPr lang="en-US"/>
          </a:p>
        </p:txBody>
      </p:sp>
      <p:sp>
        <p:nvSpPr>
          <p:cNvPr id="5" name="Footer Placeholder 4">
            <a:extLst>
              <a:ext uri="{FF2B5EF4-FFF2-40B4-BE49-F238E27FC236}">
                <a16:creationId xmlns:a16="http://schemas.microsoft.com/office/drawing/2014/main" id="{F75FE50E-B754-4FFB-A882-600DFB7E0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AA4AF9-AA07-47C2-BD71-144932819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79110-9A6D-4025-8DF7-F19C46686E32}" type="slidenum">
              <a:rPr lang="en-US" smtClean="0"/>
              <a:t>‹#›</a:t>
            </a:fld>
            <a:endParaRPr lang="en-US"/>
          </a:p>
        </p:txBody>
      </p:sp>
    </p:spTree>
    <p:extLst>
      <p:ext uri="{BB962C8B-B14F-4D97-AF65-F5344CB8AC3E}">
        <p14:creationId xmlns:p14="http://schemas.microsoft.com/office/powerpoint/2010/main" val="40810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9496" y="1772816"/>
            <a:ext cx="4959823" cy="1538883"/>
          </a:xfrm>
          <a:prstGeom prst="rect">
            <a:avLst/>
          </a:prstGeom>
          <a:noFill/>
        </p:spPr>
        <p:txBody>
          <a:bodyPr wrap="square" rtlCol="0">
            <a:spAutoFit/>
          </a:bodyPr>
          <a:lstStyle/>
          <a:p>
            <a:pPr algn="ctr"/>
            <a:r>
              <a:rPr lang="en-US" sz="5400" dirty="0"/>
              <a:t>Heat</a:t>
            </a:r>
          </a:p>
          <a:p>
            <a:pPr algn="ctr"/>
            <a:r>
              <a:rPr lang="en-US" sz="4000" dirty="0">
                <a:solidFill>
                  <a:srgbClr val="0070C0"/>
                </a:solidFill>
              </a:rPr>
              <a:t>Heat Transfer</a:t>
            </a:r>
          </a:p>
        </p:txBody>
      </p:sp>
      <p:sp>
        <p:nvSpPr>
          <p:cNvPr id="6" name="TextBox 5">
            <a:extLst>
              <a:ext uri="{FF2B5EF4-FFF2-40B4-BE49-F238E27FC236}">
                <a16:creationId xmlns:a16="http://schemas.microsoft.com/office/drawing/2014/main" id="{CB1B05EE-7D54-4B45-9033-CADBB9C30BAD}"/>
              </a:ext>
            </a:extLst>
          </p:cNvPr>
          <p:cNvSpPr txBox="1"/>
          <p:nvPr/>
        </p:nvSpPr>
        <p:spPr>
          <a:xfrm>
            <a:off x="2351584" y="4293096"/>
            <a:ext cx="3311237"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2018</a:t>
            </a:r>
          </a:p>
        </p:txBody>
      </p:sp>
      <p:pic>
        <p:nvPicPr>
          <p:cNvPr id="5" name="Picture 4">
            <a:extLst>
              <a:ext uri="{FF2B5EF4-FFF2-40B4-BE49-F238E27FC236}">
                <a16:creationId xmlns:a16="http://schemas.microsoft.com/office/drawing/2014/main" id="{C67A185E-79DF-4BD4-8215-D4D099C56B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122802" y="1917937"/>
            <a:ext cx="3370729" cy="3116772"/>
          </a:xfrm>
          <a:prstGeom prst="rect">
            <a:avLst/>
          </a:prstGeom>
        </p:spPr>
      </p:pic>
      <p:sp>
        <p:nvSpPr>
          <p:cNvPr id="2" name="Slide Number Placeholder 1">
            <a:extLst>
              <a:ext uri="{FF2B5EF4-FFF2-40B4-BE49-F238E27FC236}">
                <a16:creationId xmlns:a16="http://schemas.microsoft.com/office/drawing/2014/main" id="{B233CF92-8ABA-4E20-9C39-1C4A0F0D5BDD}"/>
              </a:ext>
            </a:extLst>
          </p:cNvPr>
          <p:cNvSpPr>
            <a:spLocks noGrp="1"/>
          </p:cNvSpPr>
          <p:nvPr>
            <p:ph type="sldNum" sz="quarter" idx="12"/>
          </p:nvPr>
        </p:nvSpPr>
        <p:spPr/>
        <p:txBody>
          <a:bodyPr/>
          <a:lstStyle/>
          <a:p>
            <a:fld id="{FC979110-9A6D-4025-8DF7-F19C46686E32}" type="slidenum">
              <a:rPr lang="en-US" smtClean="0"/>
              <a:t>1</a:t>
            </a:fld>
            <a:endParaRPr lang="en-US"/>
          </a:p>
        </p:txBody>
      </p:sp>
    </p:spTree>
    <p:extLst>
      <p:ext uri="{BB962C8B-B14F-4D97-AF65-F5344CB8AC3E}">
        <p14:creationId xmlns:p14="http://schemas.microsoft.com/office/powerpoint/2010/main" val="128026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62C8F18-73FA-42A3-9487-D242F428FD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7216" y="201168"/>
            <a:ext cx="4685733" cy="6455664"/>
          </a:xfrm>
          <a:prstGeom prst="rect">
            <a:avLst/>
          </a:prstGeom>
        </p:spPr>
      </p:pic>
      <p:grpSp>
        <p:nvGrpSpPr>
          <p:cNvPr id="31" name="Group 30">
            <a:extLst>
              <a:ext uri="{FF2B5EF4-FFF2-40B4-BE49-F238E27FC236}">
                <a16:creationId xmlns:a16="http://schemas.microsoft.com/office/drawing/2014/main" id="{FC246A2C-3831-4926-935F-4F395EB8D10A}"/>
              </a:ext>
            </a:extLst>
          </p:cNvPr>
          <p:cNvGrpSpPr/>
          <p:nvPr/>
        </p:nvGrpSpPr>
        <p:grpSpPr>
          <a:xfrm>
            <a:off x="2379029" y="5558161"/>
            <a:ext cx="2477218" cy="898622"/>
            <a:chOff x="2995448" y="5558161"/>
            <a:chExt cx="2477218" cy="898622"/>
          </a:xfrm>
        </p:grpSpPr>
        <p:cxnSp>
          <p:nvCxnSpPr>
            <p:cNvPr id="5" name="Straight Arrow Connector 4">
              <a:extLst>
                <a:ext uri="{FF2B5EF4-FFF2-40B4-BE49-F238E27FC236}">
                  <a16:creationId xmlns:a16="http://schemas.microsoft.com/office/drawing/2014/main" id="{3A0172AA-3A3D-4F34-93E7-DA9A3D0C25EF}"/>
                </a:ext>
              </a:extLst>
            </p:cNvPr>
            <p:cNvCxnSpPr>
              <a:cxnSpLocks/>
            </p:cNvCxnSpPr>
            <p:nvPr/>
          </p:nvCxnSpPr>
          <p:spPr>
            <a:xfrm flipH="1" flipV="1">
              <a:off x="4832902" y="5620205"/>
              <a:ext cx="639764" cy="45477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224D6A8-BE55-445C-920F-BC06207080A0}"/>
                </a:ext>
              </a:extLst>
            </p:cNvPr>
            <p:cNvCxnSpPr>
              <a:cxnSpLocks/>
            </p:cNvCxnSpPr>
            <p:nvPr/>
          </p:nvCxnSpPr>
          <p:spPr>
            <a:xfrm flipH="1" flipV="1">
              <a:off x="4543886" y="5679734"/>
              <a:ext cx="252049" cy="73972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5B72468-A67B-4FD2-919B-F48BF969B30A}"/>
                </a:ext>
              </a:extLst>
            </p:cNvPr>
            <p:cNvCxnSpPr>
              <a:cxnSpLocks/>
            </p:cNvCxnSpPr>
            <p:nvPr/>
          </p:nvCxnSpPr>
          <p:spPr>
            <a:xfrm flipV="1">
              <a:off x="4165662" y="5693168"/>
              <a:ext cx="0" cy="76361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CDC34AB-591A-4AAD-AF33-0D156F0A37FB}"/>
                </a:ext>
              </a:extLst>
            </p:cNvPr>
            <p:cNvCxnSpPr>
              <a:cxnSpLocks/>
            </p:cNvCxnSpPr>
            <p:nvPr/>
          </p:nvCxnSpPr>
          <p:spPr>
            <a:xfrm flipV="1">
              <a:off x="3601616" y="5620205"/>
              <a:ext cx="265539" cy="7992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014C6FF-202D-41F8-B39D-EA275EBDD1D5}"/>
                </a:ext>
              </a:extLst>
            </p:cNvPr>
            <p:cNvCxnSpPr>
              <a:cxnSpLocks/>
            </p:cNvCxnSpPr>
            <p:nvPr/>
          </p:nvCxnSpPr>
          <p:spPr>
            <a:xfrm flipV="1">
              <a:off x="2995448" y="5558161"/>
              <a:ext cx="571639" cy="51681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9D9EDFF-D6EB-4ABF-8E5E-B1499C8378A7}"/>
              </a:ext>
            </a:extLst>
          </p:cNvPr>
          <p:cNvGrpSpPr/>
          <p:nvPr/>
        </p:nvGrpSpPr>
        <p:grpSpPr>
          <a:xfrm>
            <a:off x="3117966" y="2962281"/>
            <a:ext cx="868199" cy="933438"/>
            <a:chOff x="3734385" y="1884784"/>
            <a:chExt cx="868199" cy="933438"/>
          </a:xfrm>
        </p:grpSpPr>
        <p:cxnSp>
          <p:nvCxnSpPr>
            <p:cNvPr id="25" name="Straight Arrow Connector 24">
              <a:extLst>
                <a:ext uri="{FF2B5EF4-FFF2-40B4-BE49-F238E27FC236}">
                  <a16:creationId xmlns:a16="http://schemas.microsoft.com/office/drawing/2014/main" id="{73891C14-34F8-4A26-8984-7BBA71B9AA45}"/>
                </a:ext>
              </a:extLst>
            </p:cNvPr>
            <p:cNvCxnSpPr>
              <a:cxnSpLocks/>
            </p:cNvCxnSpPr>
            <p:nvPr/>
          </p:nvCxnSpPr>
          <p:spPr>
            <a:xfrm flipV="1">
              <a:off x="4165662" y="1884784"/>
              <a:ext cx="0" cy="9334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351892D-C9A0-4951-B6CC-FA22B787FE58}"/>
                </a:ext>
              </a:extLst>
            </p:cNvPr>
            <p:cNvCxnSpPr>
              <a:cxnSpLocks/>
            </p:cNvCxnSpPr>
            <p:nvPr/>
          </p:nvCxnSpPr>
          <p:spPr>
            <a:xfrm flipV="1">
              <a:off x="4602584" y="1884784"/>
              <a:ext cx="0" cy="9334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760A688-C308-4327-BABB-5FBF7ED5254C}"/>
                </a:ext>
              </a:extLst>
            </p:cNvPr>
            <p:cNvCxnSpPr>
              <a:cxnSpLocks/>
            </p:cNvCxnSpPr>
            <p:nvPr/>
          </p:nvCxnSpPr>
          <p:spPr>
            <a:xfrm flipV="1">
              <a:off x="3734385" y="1884784"/>
              <a:ext cx="0" cy="9334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98A6511-5151-4252-A499-022ED28F7346}"/>
              </a:ext>
            </a:extLst>
          </p:cNvPr>
          <p:cNvSpPr txBox="1"/>
          <p:nvPr/>
        </p:nvSpPr>
        <p:spPr>
          <a:xfrm>
            <a:off x="6299053" y="2131284"/>
            <a:ext cx="4256116" cy="830997"/>
          </a:xfrm>
          <a:prstGeom prst="rect">
            <a:avLst/>
          </a:prstGeom>
          <a:noFill/>
        </p:spPr>
        <p:txBody>
          <a:bodyPr wrap="square" rtlCol="0">
            <a:spAutoFit/>
          </a:bodyPr>
          <a:lstStyle/>
          <a:p>
            <a:r>
              <a:rPr lang="en-US" sz="2400" dirty="0"/>
              <a:t>The heated air surrounding the lightbulb rises…</a:t>
            </a:r>
          </a:p>
        </p:txBody>
      </p:sp>
      <p:sp>
        <p:nvSpPr>
          <p:cNvPr id="3" name="TextBox 2">
            <a:extLst>
              <a:ext uri="{FF2B5EF4-FFF2-40B4-BE49-F238E27FC236}">
                <a16:creationId xmlns:a16="http://schemas.microsoft.com/office/drawing/2014/main" id="{C8EB54F8-FA0C-4B0B-B767-695F351DFA8B}"/>
              </a:ext>
            </a:extLst>
          </p:cNvPr>
          <p:cNvSpPr txBox="1"/>
          <p:nvPr/>
        </p:nvSpPr>
        <p:spPr>
          <a:xfrm>
            <a:off x="6299053" y="4296277"/>
            <a:ext cx="4685733" cy="1261884"/>
          </a:xfrm>
          <a:prstGeom prst="rect">
            <a:avLst/>
          </a:prstGeom>
          <a:noFill/>
        </p:spPr>
        <p:txBody>
          <a:bodyPr wrap="square" rtlCol="0">
            <a:spAutoFit/>
          </a:bodyPr>
          <a:lstStyle/>
          <a:p>
            <a:r>
              <a:rPr lang="en-US" sz="2800" dirty="0"/>
              <a:t>T</a:t>
            </a:r>
            <a:r>
              <a:rPr lang="en-US" sz="2400" dirty="0"/>
              <a:t>hen cooler air fills the void left by the rising air.  This new cooler air is then heated by the lightbulb…</a:t>
            </a:r>
          </a:p>
        </p:txBody>
      </p:sp>
    </p:spTree>
    <p:extLst>
      <p:ext uri="{BB962C8B-B14F-4D97-AF65-F5344CB8AC3E}">
        <p14:creationId xmlns:p14="http://schemas.microsoft.com/office/powerpoint/2010/main" val="93034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0 L -0.00013 -0.20417 " pathEditMode="relative" rAng="0" ptsTypes="AA">
                                      <p:cBhvr>
                                        <p:cTn id="6" dur="2000" fill="hold"/>
                                        <p:tgtEl>
                                          <p:spTgt spid="29"/>
                                        </p:tgtEl>
                                        <p:attrNameLst>
                                          <p:attrName>ppt_x</p:attrName>
                                          <p:attrName>ppt_y</p:attrName>
                                        </p:attrNameLst>
                                      </p:cBhvr>
                                      <p:rCtr x="-13" y="-10208"/>
                                    </p:animMotion>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4B1106-9FEB-424E-AD6B-1ABDDCE8B3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7206" y="201168"/>
            <a:ext cx="4685733" cy="6455664"/>
          </a:xfrm>
          <a:prstGeom prst="rect">
            <a:avLst/>
          </a:prstGeom>
        </p:spPr>
      </p:pic>
      <p:grpSp>
        <p:nvGrpSpPr>
          <p:cNvPr id="31" name="Group 30">
            <a:extLst>
              <a:ext uri="{FF2B5EF4-FFF2-40B4-BE49-F238E27FC236}">
                <a16:creationId xmlns:a16="http://schemas.microsoft.com/office/drawing/2014/main" id="{FC246A2C-3831-4926-935F-4F395EB8D10A}"/>
              </a:ext>
            </a:extLst>
          </p:cNvPr>
          <p:cNvGrpSpPr/>
          <p:nvPr/>
        </p:nvGrpSpPr>
        <p:grpSpPr>
          <a:xfrm>
            <a:off x="2338309" y="5558161"/>
            <a:ext cx="2477218" cy="898622"/>
            <a:chOff x="2995448" y="5558161"/>
            <a:chExt cx="2477218" cy="898622"/>
          </a:xfrm>
        </p:grpSpPr>
        <p:cxnSp>
          <p:nvCxnSpPr>
            <p:cNvPr id="5" name="Straight Arrow Connector 4">
              <a:extLst>
                <a:ext uri="{FF2B5EF4-FFF2-40B4-BE49-F238E27FC236}">
                  <a16:creationId xmlns:a16="http://schemas.microsoft.com/office/drawing/2014/main" id="{3A0172AA-3A3D-4F34-93E7-DA9A3D0C25EF}"/>
                </a:ext>
              </a:extLst>
            </p:cNvPr>
            <p:cNvCxnSpPr>
              <a:cxnSpLocks/>
            </p:cNvCxnSpPr>
            <p:nvPr/>
          </p:nvCxnSpPr>
          <p:spPr>
            <a:xfrm flipH="1" flipV="1">
              <a:off x="4832902" y="5620205"/>
              <a:ext cx="639764" cy="45477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224D6A8-BE55-445C-920F-BC06207080A0}"/>
                </a:ext>
              </a:extLst>
            </p:cNvPr>
            <p:cNvCxnSpPr>
              <a:cxnSpLocks/>
            </p:cNvCxnSpPr>
            <p:nvPr/>
          </p:nvCxnSpPr>
          <p:spPr>
            <a:xfrm flipH="1" flipV="1">
              <a:off x="4543886" y="5679734"/>
              <a:ext cx="252049" cy="73972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5B72468-A67B-4FD2-919B-F48BF969B30A}"/>
                </a:ext>
              </a:extLst>
            </p:cNvPr>
            <p:cNvCxnSpPr>
              <a:cxnSpLocks/>
            </p:cNvCxnSpPr>
            <p:nvPr/>
          </p:nvCxnSpPr>
          <p:spPr>
            <a:xfrm flipV="1">
              <a:off x="4165662" y="5693168"/>
              <a:ext cx="0" cy="76361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CDC34AB-591A-4AAD-AF33-0D156F0A37FB}"/>
                </a:ext>
              </a:extLst>
            </p:cNvPr>
            <p:cNvCxnSpPr>
              <a:cxnSpLocks/>
            </p:cNvCxnSpPr>
            <p:nvPr/>
          </p:nvCxnSpPr>
          <p:spPr>
            <a:xfrm flipV="1">
              <a:off x="3601616" y="5620205"/>
              <a:ext cx="265539" cy="7992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014C6FF-202D-41F8-B39D-EA275EBDD1D5}"/>
                </a:ext>
              </a:extLst>
            </p:cNvPr>
            <p:cNvCxnSpPr>
              <a:cxnSpLocks/>
            </p:cNvCxnSpPr>
            <p:nvPr/>
          </p:nvCxnSpPr>
          <p:spPr>
            <a:xfrm flipV="1">
              <a:off x="2995448" y="5558161"/>
              <a:ext cx="571639" cy="51681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9D9EDFF-D6EB-4ABF-8E5E-B1499C8378A7}"/>
              </a:ext>
            </a:extLst>
          </p:cNvPr>
          <p:cNvGrpSpPr/>
          <p:nvPr/>
        </p:nvGrpSpPr>
        <p:grpSpPr>
          <a:xfrm>
            <a:off x="3110496" y="1570844"/>
            <a:ext cx="868199" cy="933438"/>
            <a:chOff x="3734385" y="1884784"/>
            <a:chExt cx="868199" cy="933438"/>
          </a:xfrm>
        </p:grpSpPr>
        <p:cxnSp>
          <p:nvCxnSpPr>
            <p:cNvPr id="25" name="Straight Arrow Connector 24">
              <a:extLst>
                <a:ext uri="{FF2B5EF4-FFF2-40B4-BE49-F238E27FC236}">
                  <a16:creationId xmlns:a16="http://schemas.microsoft.com/office/drawing/2014/main" id="{73891C14-34F8-4A26-8984-7BBA71B9AA45}"/>
                </a:ext>
              </a:extLst>
            </p:cNvPr>
            <p:cNvCxnSpPr>
              <a:cxnSpLocks/>
            </p:cNvCxnSpPr>
            <p:nvPr/>
          </p:nvCxnSpPr>
          <p:spPr>
            <a:xfrm flipV="1">
              <a:off x="4165662" y="1884784"/>
              <a:ext cx="0" cy="9334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351892D-C9A0-4951-B6CC-FA22B787FE58}"/>
                </a:ext>
              </a:extLst>
            </p:cNvPr>
            <p:cNvCxnSpPr>
              <a:cxnSpLocks/>
            </p:cNvCxnSpPr>
            <p:nvPr/>
          </p:nvCxnSpPr>
          <p:spPr>
            <a:xfrm flipV="1">
              <a:off x="4602584" y="1884784"/>
              <a:ext cx="0" cy="9334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760A688-C308-4327-BABB-5FBF7ED5254C}"/>
                </a:ext>
              </a:extLst>
            </p:cNvPr>
            <p:cNvCxnSpPr>
              <a:cxnSpLocks/>
            </p:cNvCxnSpPr>
            <p:nvPr/>
          </p:nvCxnSpPr>
          <p:spPr>
            <a:xfrm flipV="1">
              <a:off x="3734385" y="1884784"/>
              <a:ext cx="0" cy="9334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C28A9E66-EB63-42E4-98D6-9AC13436870D}"/>
              </a:ext>
            </a:extLst>
          </p:cNvPr>
          <p:cNvSpPr/>
          <p:nvPr/>
        </p:nvSpPr>
        <p:spPr>
          <a:xfrm>
            <a:off x="1173956" y="201168"/>
            <a:ext cx="4685733" cy="6455664"/>
          </a:xfrm>
          <a:prstGeom prst="rect">
            <a:avLst/>
          </a:prstGeom>
          <a:noFill/>
          <a:ln w="139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5A8A32-3AB8-4955-81FF-FD913DEBB963}"/>
              </a:ext>
            </a:extLst>
          </p:cNvPr>
          <p:cNvGrpSpPr/>
          <p:nvPr/>
        </p:nvGrpSpPr>
        <p:grpSpPr>
          <a:xfrm>
            <a:off x="1314104" y="768096"/>
            <a:ext cx="4427027" cy="5286911"/>
            <a:chOff x="3910937" y="768096"/>
            <a:chExt cx="4427027" cy="5286911"/>
          </a:xfrm>
        </p:grpSpPr>
        <p:grpSp>
          <p:nvGrpSpPr>
            <p:cNvPr id="7" name="Group 6">
              <a:extLst>
                <a:ext uri="{FF2B5EF4-FFF2-40B4-BE49-F238E27FC236}">
                  <a16:creationId xmlns:a16="http://schemas.microsoft.com/office/drawing/2014/main" id="{35285B1A-AB68-45D8-95E6-22DC37EEC846}"/>
                </a:ext>
              </a:extLst>
            </p:cNvPr>
            <p:cNvGrpSpPr/>
            <p:nvPr/>
          </p:nvGrpSpPr>
          <p:grpSpPr>
            <a:xfrm>
              <a:off x="6521356" y="768096"/>
              <a:ext cx="1816608" cy="5252014"/>
              <a:chOff x="6894576" y="768096"/>
              <a:chExt cx="1816608" cy="5252014"/>
            </a:xfrm>
          </p:grpSpPr>
          <p:sp>
            <p:nvSpPr>
              <p:cNvPr id="6" name="Freeform: Shape 5">
                <a:extLst>
                  <a:ext uri="{FF2B5EF4-FFF2-40B4-BE49-F238E27FC236}">
                    <a16:creationId xmlns:a16="http://schemas.microsoft.com/office/drawing/2014/main" id="{60219A18-7B06-4D96-8A06-07D0981831FB}"/>
                  </a:ext>
                </a:extLst>
              </p:cNvPr>
              <p:cNvSpPr/>
              <p:nvPr/>
            </p:nvSpPr>
            <p:spPr>
              <a:xfrm>
                <a:off x="6894576" y="768096"/>
                <a:ext cx="1792224" cy="2615184"/>
              </a:xfrm>
              <a:custGeom>
                <a:avLst/>
                <a:gdLst>
                  <a:gd name="connsiteX0" fmla="*/ 0 w 1792224"/>
                  <a:gd name="connsiteY0" fmla="*/ 713232 h 2615184"/>
                  <a:gd name="connsiteX1" fmla="*/ 109728 w 1792224"/>
                  <a:gd name="connsiteY1" fmla="*/ 310896 h 2615184"/>
                  <a:gd name="connsiteX2" fmla="*/ 420624 w 1792224"/>
                  <a:gd name="connsiteY2" fmla="*/ 91440 h 2615184"/>
                  <a:gd name="connsiteX3" fmla="*/ 731520 w 1792224"/>
                  <a:gd name="connsiteY3" fmla="*/ 0 h 2615184"/>
                  <a:gd name="connsiteX4" fmla="*/ 1298448 w 1792224"/>
                  <a:gd name="connsiteY4" fmla="*/ 91440 h 2615184"/>
                  <a:gd name="connsiteX5" fmla="*/ 1591056 w 1792224"/>
                  <a:gd name="connsiteY5" fmla="*/ 493776 h 2615184"/>
                  <a:gd name="connsiteX6" fmla="*/ 1755648 w 1792224"/>
                  <a:gd name="connsiteY6" fmla="*/ 1444752 h 2615184"/>
                  <a:gd name="connsiteX7" fmla="*/ 1792224 w 1792224"/>
                  <a:gd name="connsiteY7" fmla="*/ 2615184 h 261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2224" h="2615184">
                    <a:moveTo>
                      <a:pt x="0" y="713232"/>
                    </a:moveTo>
                    <a:cubicBezTo>
                      <a:pt x="19812" y="563880"/>
                      <a:pt x="39624" y="414528"/>
                      <a:pt x="109728" y="310896"/>
                    </a:cubicBezTo>
                    <a:cubicBezTo>
                      <a:pt x="179832" y="207264"/>
                      <a:pt x="316992" y="143256"/>
                      <a:pt x="420624" y="91440"/>
                    </a:cubicBezTo>
                    <a:cubicBezTo>
                      <a:pt x="524256" y="39624"/>
                      <a:pt x="585216" y="0"/>
                      <a:pt x="731520" y="0"/>
                    </a:cubicBezTo>
                    <a:cubicBezTo>
                      <a:pt x="877824" y="0"/>
                      <a:pt x="1155192" y="9144"/>
                      <a:pt x="1298448" y="91440"/>
                    </a:cubicBezTo>
                    <a:cubicBezTo>
                      <a:pt x="1441704" y="173736"/>
                      <a:pt x="1514856" y="268224"/>
                      <a:pt x="1591056" y="493776"/>
                    </a:cubicBezTo>
                    <a:cubicBezTo>
                      <a:pt x="1667256" y="719328"/>
                      <a:pt x="1722120" y="1091184"/>
                      <a:pt x="1755648" y="1444752"/>
                    </a:cubicBezTo>
                    <a:cubicBezTo>
                      <a:pt x="1789176" y="1798320"/>
                      <a:pt x="1790700" y="2206752"/>
                      <a:pt x="1792224" y="2615184"/>
                    </a:cubicBezTo>
                  </a:path>
                </a:pathLst>
              </a:custGeom>
              <a:noFill/>
              <a:ln w="762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6B8480A-CE49-438F-B5C3-32E611415DF6}"/>
                  </a:ext>
                </a:extLst>
              </p:cNvPr>
              <p:cNvSpPr/>
              <p:nvPr/>
            </p:nvSpPr>
            <p:spPr>
              <a:xfrm flipV="1">
                <a:off x="6918960" y="3480815"/>
                <a:ext cx="1792224" cy="2539295"/>
              </a:xfrm>
              <a:custGeom>
                <a:avLst/>
                <a:gdLst>
                  <a:gd name="connsiteX0" fmla="*/ 0 w 1792224"/>
                  <a:gd name="connsiteY0" fmla="*/ 713232 h 2615184"/>
                  <a:gd name="connsiteX1" fmla="*/ 109728 w 1792224"/>
                  <a:gd name="connsiteY1" fmla="*/ 310896 h 2615184"/>
                  <a:gd name="connsiteX2" fmla="*/ 420624 w 1792224"/>
                  <a:gd name="connsiteY2" fmla="*/ 91440 h 2615184"/>
                  <a:gd name="connsiteX3" fmla="*/ 731520 w 1792224"/>
                  <a:gd name="connsiteY3" fmla="*/ 0 h 2615184"/>
                  <a:gd name="connsiteX4" fmla="*/ 1298448 w 1792224"/>
                  <a:gd name="connsiteY4" fmla="*/ 91440 h 2615184"/>
                  <a:gd name="connsiteX5" fmla="*/ 1591056 w 1792224"/>
                  <a:gd name="connsiteY5" fmla="*/ 493776 h 2615184"/>
                  <a:gd name="connsiteX6" fmla="*/ 1755648 w 1792224"/>
                  <a:gd name="connsiteY6" fmla="*/ 1444752 h 2615184"/>
                  <a:gd name="connsiteX7" fmla="*/ 1792224 w 1792224"/>
                  <a:gd name="connsiteY7" fmla="*/ 2615184 h 261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2224" h="2615184">
                    <a:moveTo>
                      <a:pt x="0" y="713232"/>
                    </a:moveTo>
                    <a:cubicBezTo>
                      <a:pt x="19812" y="563880"/>
                      <a:pt x="39624" y="414528"/>
                      <a:pt x="109728" y="310896"/>
                    </a:cubicBezTo>
                    <a:cubicBezTo>
                      <a:pt x="179832" y="207264"/>
                      <a:pt x="316992" y="143256"/>
                      <a:pt x="420624" y="91440"/>
                    </a:cubicBezTo>
                    <a:cubicBezTo>
                      <a:pt x="524256" y="39624"/>
                      <a:pt x="585216" y="0"/>
                      <a:pt x="731520" y="0"/>
                    </a:cubicBezTo>
                    <a:cubicBezTo>
                      <a:pt x="877824" y="0"/>
                      <a:pt x="1155192" y="9144"/>
                      <a:pt x="1298448" y="91440"/>
                    </a:cubicBezTo>
                    <a:cubicBezTo>
                      <a:pt x="1441704" y="173736"/>
                      <a:pt x="1514856" y="268224"/>
                      <a:pt x="1591056" y="493776"/>
                    </a:cubicBezTo>
                    <a:cubicBezTo>
                      <a:pt x="1667256" y="719328"/>
                      <a:pt x="1722120" y="1091184"/>
                      <a:pt x="1755648" y="1444752"/>
                    </a:cubicBezTo>
                    <a:cubicBezTo>
                      <a:pt x="1789176" y="1798320"/>
                      <a:pt x="1790700" y="2206752"/>
                      <a:pt x="1792224" y="2615184"/>
                    </a:cubicBezTo>
                  </a:path>
                </a:pathLst>
              </a:custGeom>
              <a:noFill/>
              <a:ln w="76200">
                <a:solidFill>
                  <a:srgbClr val="0070C0"/>
                </a:solidFill>
                <a:prstDash val="sysDash"/>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a:extLst>
                <a:ext uri="{FF2B5EF4-FFF2-40B4-BE49-F238E27FC236}">
                  <a16:creationId xmlns:a16="http://schemas.microsoft.com/office/drawing/2014/main" id="{982C849C-07DC-4BE5-9DCA-509AE95A3F44}"/>
                </a:ext>
              </a:extLst>
            </p:cNvPr>
            <p:cNvGrpSpPr/>
            <p:nvPr/>
          </p:nvGrpSpPr>
          <p:grpSpPr>
            <a:xfrm flipH="1">
              <a:off x="3910937" y="802993"/>
              <a:ext cx="1792224" cy="5252014"/>
              <a:chOff x="6894576" y="768096"/>
              <a:chExt cx="1816608" cy="5252014"/>
            </a:xfrm>
          </p:grpSpPr>
          <p:sp>
            <p:nvSpPr>
              <p:cNvPr id="19" name="Freeform: Shape 18">
                <a:extLst>
                  <a:ext uri="{FF2B5EF4-FFF2-40B4-BE49-F238E27FC236}">
                    <a16:creationId xmlns:a16="http://schemas.microsoft.com/office/drawing/2014/main" id="{C9819487-B1F0-4702-A7BA-33716E459242}"/>
                  </a:ext>
                </a:extLst>
              </p:cNvPr>
              <p:cNvSpPr/>
              <p:nvPr/>
            </p:nvSpPr>
            <p:spPr>
              <a:xfrm>
                <a:off x="6894576" y="768096"/>
                <a:ext cx="1792224" cy="2615184"/>
              </a:xfrm>
              <a:custGeom>
                <a:avLst/>
                <a:gdLst>
                  <a:gd name="connsiteX0" fmla="*/ 0 w 1792224"/>
                  <a:gd name="connsiteY0" fmla="*/ 713232 h 2615184"/>
                  <a:gd name="connsiteX1" fmla="*/ 109728 w 1792224"/>
                  <a:gd name="connsiteY1" fmla="*/ 310896 h 2615184"/>
                  <a:gd name="connsiteX2" fmla="*/ 420624 w 1792224"/>
                  <a:gd name="connsiteY2" fmla="*/ 91440 h 2615184"/>
                  <a:gd name="connsiteX3" fmla="*/ 731520 w 1792224"/>
                  <a:gd name="connsiteY3" fmla="*/ 0 h 2615184"/>
                  <a:gd name="connsiteX4" fmla="*/ 1298448 w 1792224"/>
                  <a:gd name="connsiteY4" fmla="*/ 91440 h 2615184"/>
                  <a:gd name="connsiteX5" fmla="*/ 1591056 w 1792224"/>
                  <a:gd name="connsiteY5" fmla="*/ 493776 h 2615184"/>
                  <a:gd name="connsiteX6" fmla="*/ 1755648 w 1792224"/>
                  <a:gd name="connsiteY6" fmla="*/ 1444752 h 2615184"/>
                  <a:gd name="connsiteX7" fmla="*/ 1792224 w 1792224"/>
                  <a:gd name="connsiteY7" fmla="*/ 2615184 h 261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2224" h="2615184">
                    <a:moveTo>
                      <a:pt x="0" y="713232"/>
                    </a:moveTo>
                    <a:cubicBezTo>
                      <a:pt x="19812" y="563880"/>
                      <a:pt x="39624" y="414528"/>
                      <a:pt x="109728" y="310896"/>
                    </a:cubicBezTo>
                    <a:cubicBezTo>
                      <a:pt x="179832" y="207264"/>
                      <a:pt x="316992" y="143256"/>
                      <a:pt x="420624" y="91440"/>
                    </a:cubicBezTo>
                    <a:cubicBezTo>
                      <a:pt x="524256" y="39624"/>
                      <a:pt x="585216" y="0"/>
                      <a:pt x="731520" y="0"/>
                    </a:cubicBezTo>
                    <a:cubicBezTo>
                      <a:pt x="877824" y="0"/>
                      <a:pt x="1155192" y="9144"/>
                      <a:pt x="1298448" y="91440"/>
                    </a:cubicBezTo>
                    <a:cubicBezTo>
                      <a:pt x="1441704" y="173736"/>
                      <a:pt x="1514856" y="268224"/>
                      <a:pt x="1591056" y="493776"/>
                    </a:cubicBezTo>
                    <a:cubicBezTo>
                      <a:pt x="1667256" y="719328"/>
                      <a:pt x="1722120" y="1091184"/>
                      <a:pt x="1755648" y="1444752"/>
                    </a:cubicBezTo>
                    <a:cubicBezTo>
                      <a:pt x="1789176" y="1798320"/>
                      <a:pt x="1790700" y="2206752"/>
                      <a:pt x="1792224" y="2615184"/>
                    </a:cubicBezTo>
                  </a:path>
                </a:pathLst>
              </a:custGeom>
              <a:noFill/>
              <a:ln w="762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8B621B-FE67-4192-A7BC-4F45607980D7}"/>
                  </a:ext>
                </a:extLst>
              </p:cNvPr>
              <p:cNvSpPr/>
              <p:nvPr/>
            </p:nvSpPr>
            <p:spPr>
              <a:xfrm flipV="1">
                <a:off x="6918960" y="3480815"/>
                <a:ext cx="1792224" cy="2539295"/>
              </a:xfrm>
              <a:custGeom>
                <a:avLst/>
                <a:gdLst>
                  <a:gd name="connsiteX0" fmla="*/ 0 w 1792224"/>
                  <a:gd name="connsiteY0" fmla="*/ 713232 h 2615184"/>
                  <a:gd name="connsiteX1" fmla="*/ 109728 w 1792224"/>
                  <a:gd name="connsiteY1" fmla="*/ 310896 h 2615184"/>
                  <a:gd name="connsiteX2" fmla="*/ 420624 w 1792224"/>
                  <a:gd name="connsiteY2" fmla="*/ 91440 h 2615184"/>
                  <a:gd name="connsiteX3" fmla="*/ 731520 w 1792224"/>
                  <a:gd name="connsiteY3" fmla="*/ 0 h 2615184"/>
                  <a:gd name="connsiteX4" fmla="*/ 1298448 w 1792224"/>
                  <a:gd name="connsiteY4" fmla="*/ 91440 h 2615184"/>
                  <a:gd name="connsiteX5" fmla="*/ 1591056 w 1792224"/>
                  <a:gd name="connsiteY5" fmla="*/ 493776 h 2615184"/>
                  <a:gd name="connsiteX6" fmla="*/ 1755648 w 1792224"/>
                  <a:gd name="connsiteY6" fmla="*/ 1444752 h 2615184"/>
                  <a:gd name="connsiteX7" fmla="*/ 1792224 w 1792224"/>
                  <a:gd name="connsiteY7" fmla="*/ 2615184 h 261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2224" h="2615184">
                    <a:moveTo>
                      <a:pt x="0" y="713232"/>
                    </a:moveTo>
                    <a:cubicBezTo>
                      <a:pt x="19812" y="563880"/>
                      <a:pt x="39624" y="414528"/>
                      <a:pt x="109728" y="310896"/>
                    </a:cubicBezTo>
                    <a:cubicBezTo>
                      <a:pt x="179832" y="207264"/>
                      <a:pt x="316992" y="143256"/>
                      <a:pt x="420624" y="91440"/>
                    </a:cubicBezTo>
                    <a:cubicBezTo>
                      <a:pt x="524256" y="39624"/>
                      <a:pt x="585216" y="0"/>
                      <a:pt x="731520" y="0"/>
                    </a:cubicBezTo>
                    <a:cubicBezTo>
                      <a:pt x="877824" y="0"/>
                      <a:pt x="1155192" y="9144"/>
                      <a:pt x="1298448" y="91440"/>
                    </a:cubicBezTo>
                    <a:cubicBezTo>
                      <a:pt x="1441704" y="173736"/>
                      <a:pt x="1514856" y="268224"/>
                      <a:pt x="1591056" y="493776"/>
                    </a:cubicBezTo>
                    <a:cubicBezTo>
                      <a:pt x="1667256" y="719328"/>
                      <a:pt x="1722120" y="1091184"/>
                      <a:pt x="1755648" y="1444752"/>
                    </a:cubicBezTo>
                    <a:cubicBezTo>
                      <a:pt x="1789176" y="1798320"/>
                      <a:pt x="1790700" y="2206752"/>
                      <a:pt x="1792224" y="2615184"/>
                    </a:cubicBezTo>
                  </a:path>
                </a:pathLst>
              </a:custGeom>
              <a:noFill/>
              <a:ln w="76200">
                <a:solidFill>
                  <a:srgbClr val="0070C0"/>
                </a:solidFill>
                <a:prstDash val="sysDash"/>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extBox 1">
            <a:extLst>
              <a:ext uri="{FF2B5EF4-FFF2-40B4-BE49-F238E27FC236}">
                <a16:creationId xmlns:a16="http://schemas.microsoft.com/office/drawing/2014/main" id="{25AF4F63-2579-447F-A4F1-571CD4815D92}"/>
              </a:ext>
            </a:extLst>
          </p:cNvPr>
          <p:cNvSpPr txBox="1"/>
          <p:nvPr/>
        </p:nvSpPr>
        <p:spPr>
          <a:xfrm>
            <a:off x="6530773" y="768096"/>
            <a:ext cx="4685733" cy="1200329"/>
          </a:xfrm>
          <a:prstGeom prst="rect">
            <a:avLst/>
          </a:prstGeom>
          <a:noFill/>
        </p:spPr>
        <p:txBody>
          <a:bodyPr wrap="square" rtlCol="0">
            <a:spAutoFit/>
          </a:bodyPr>
          <a:lstStyle/>
          <a:p>
            <a:r>
              <a:rPr lang="en-US" sz="2400" dirty="0"/>
              <a:t>If the lightbulb were placed in a closed box, a circulating air current would be created.  </a:t>
            </a:r>
          </a:p>
        </p:txBody>
      </p:sp>
      <p:sp>
        <p:nvSpPr>
          <p:cNvPr id="22" name="TextBox 21">
            <a:extLst>
              <a:ext uri="{FF2B5EF4-FFF2-40B4-BE49-F238E27FC236}">
                <a16:creationId xmlns:a16="http://schemas.microsoft.com/office/drawing/2014/main" id="{AF5F53C2-A0BD-46E6-8275-412D8A528DE1}"/>
              </a:ext>
            </a:extLst>
          </p:cNvPr>
          <p:cNvSpPr txBox="1"/>
          <p:nvPr/>
        </p:nvSpPr>
        <p:spPr>
          <a:xfrm>
            <a:off x="6530773" y="2176884"/>
            <a:ext cx="4685733" cy="2677656"/>
          </a:xfrm>
          <a:prstGeom prst="rect">
            <a:avLst/>
          </a:prstGeom>
          <a:noFill/>
        </p:spPr>
        <p:txBody>
          <a:bodyPr wrap="square" rtlCol="0">
            <a:spAutoFit/>
          </a:bodyPr>
          <a:lstStyle/>
          <a:p>
            <a:r>
              <a:rPr lang="en-US" sz="2400" dirty="0"/>
              <a:t>The hot air heated by the bulb rises to the top of the box, cools slightly then descends around the outside of the box.  After the air descends, it is pulled into the base of the bulb where it is reheated and once again rises.</a:t>
            </a:r>
          </a:p>
        </p:txBody>
      </p:sp>
      <p:sp>
        <p:nvSpPr>
          <p:cNvPr id="23" name="TextBox 22">
            <a:extLst>
              <a:ext uri="{FF2B5EF4-FFF2-40B4-BE49-F238E27FC236}">
                <a16:creationId xmlns:a16="http://schemas.microsoft.com/office/drawing/2014/main" id="{8058F000-42E0-498D-A6EE-756287DEDE9C}"/>
              </a:ext>
            </a:extLst>
          </p:cNvPr>
          <p:cNvSpPr txBox="1"/>
          <p:nvPr/>
        </p:nvSpPr>
        <p:spPr>
          <a:xfrm>
            <a:off x="6530773" y="5020040"/>
            <a:ext cx="4685733" cy="461665"/>
          </a:xfrm>
          <a:prstGeom prst="rect">
            <a:avLst/>
          </a:prstGeom>
          <a:noFill/>
        </p:spPr>
        <p:txBody>
          <a:bodyPr wrap="square" rtlCol="0">
            <a:spAutoFit/>
          </a:bodyPr>
          <a:lstStyle/>
          <a:p>
            <a:r>
              <a:rPr lang="en-US" sz="2400" dirty="0"/>
              <a:t>This is a convection current…</a:t>
            </a:r>
          </a:p>
        </p:txBody>
      </p:sp>
    </p:spTree>
    <p:extLst>
      <p:ext uri="{BB962C8B-B14F-4D97-AF65-F5344CB8AC3E}">
        <p14:creationId xmlns:p14="http://schemas.microsoft.com/office/powerpoint/2010/main" val="425495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BA0ABA3B-CB81-466C-B864-3BA42726BA6E}"/>
              </a:ext>
            </a:extLst>
          </p:cNvPr>
          <p:cNvSpPr/>
          <p:nvPr/>
        </p:nvSpPr>
        <p:spPr>
          <a:xfrm>
            <a:off x="8434359" y="1821760"/>
            <a:ext cx="1645920" cy="1772530"/>
          </a:xfrm>
          <a:prstGeom prst="can">
            <a:avLst>
              <a:gd name="adj" fmla="val 1730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250D112-5F23-4149-9D52-83C8CFDC7DD9}"/>
              </a:ext>
            </a:extLst>
          </p:cNvPr>
          <p:cNvSpPr/>
          <p:nvPr/>
        </p:nvSpPr>
        <p:spPr>
          <a:xfrm>
            <a:off x="8485830" y="2300063"/>
            <a:ext cx="357949" cy="956603"/>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74DCED5-D246-44BC-840A-D4EE5DD6C6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984743" y="1834686"/>
            <a:ext cx="3370729" cy="3116772"/>
          </a:xfrm>
          <a:prstGeom prst="rect">
            <a:avLst/>
          </a:prstGeom>
        </p:spPr>
      </p:pic>
      <p:sp>
        <p:nvSpPr>
          <p:cNvPr id="3" name="TextBox 2">
            <a:extLst>
              <a:ext uri="{FF2B5EF4-FFF2-40B4-BE49-F238E27FC236}">
                <a16:creationId xmlns:a16="http://schemas.microsoft.com/office/drawing/2014/main" id="{093AA795-0476-4CA8-91DD-5F5BD4E9C1C2}"/>
              </a:ext>
            </a:extLst>
          </p:cNvPr>
          <p:cNvSpPr txBox="1"/>
          <p:nvPr/>
        </p:nvSpPr>
        <p:spPr>
          <a:xfrm>
            <a:off x="3486443" y="253218"/>
            <a:ext cx="5416062" cy="769441"/>
          </a:xfrm>
          <a:prstGeom prst="rect">
            <a:avLst/>
          </a:prstGeom>
          <a:noFill/>
        </p:spPr>
        <p:txBody>
          <a:bodyPr wrap="square" rtlCol="0">
            <a:spAutoFit/>
          </a:bodyPr>
          <a:lstStyle/>
          <a:p>
            <a:pPr algn="ctr"/>
            <a:r>
              <a:rPr lang="en-US" sz="4400" dirty="0">
                <a:solidFill>
                  <a:srgbClr val="FF0000"/>
                </a:solidFill>
              </a:rPr>
              <a:t>Conduction</a:t>
            </a:r>
          </a:p>
        </p:txBody>
      </p:sp>
      <p:sp>
        <p:nvSpPr>
          <p:cNvPr id="5" name="Cylinder 4">
            <a:extLst>
              <a:ext uri="{FF2B5EF4-FFF2-40B4-BE49-F238E27FC236}">
                <a16:creationId xmlns:a16="http://schemas.microsoft.com/office/drawing/2014/main" id="{BC826FFA-4F2F-4967-A8B0-78612BB12AC7}"/>
              </a:ext>
            </a:extLst>
          </p:cNvPr>
          <p:cNvSpPr/>
          <p:nvPr/>
        </p:nvSpPr>
        <p:spPr>
          <a:xfrm rot="16200000">
            <a:off x="6037330" y="384569"/>
            <a:ext cx="407963" cy="4815728"/>
          </a:xfrm>
          <a:prstGeom prst="can">
            <a:avLst/>
          </a:prstGeom>
          <a:gradFill flip="none" rotWithShape="1">
            <a:gsLst>
              <a:gs pos="90000">
                <a:srgbClr val="FF3300">
                  <a:alpha val="57000"/>
                </a:srgbClr>
              </a:gs>
              <a:gs pos="70000">
                <a:srgbClr val="FF0000">
                  <a:alpha val="58000"/>
                </a:srgbClr>
              </a:gs>
              <a:gs pos="6000">
                <a:srgbClr val="FF0000"/>
              </a:gs>
              <a:gs pos="100000">
                <a:srgbClr val="FF0000">
                  <a:tint val="23500"/>
                  <a:satMod val="160000"/>
                </a:srgbClr>
              </a:gs>
            </a:gsLst>
            <a:lin ang="54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CD5E966-9EAD-4FE0-9198-6FC5195F7780}"/>
              </a:ext>
            </a:extLst>
          </p:cNvPr>
          <p:cNvSpPr txBox="1"/>
          <p:nvPr/>
        </p:nvSpPr>
        <p:spPr>
          <a:xfrm>
            <a:off x="5641144" y="3908336"/>
            <a:ext cx="5712655" cy="2308324"/>
          </a:xfrm>
          <a:prstGeom prst="rect">
            <a:avLst/>
          </a:prstGeom>
          <a:noFill/>
        </p:spPr>
        <p:txBody>
          <a:bodyPr wrap="square" rtlCol="0">
            <a:spAutoFit/>
          </a:bodyPr>
          <a:lstStyle/>
          <a:p>
            <a:r>
              <a:rPr lang="en-US" sz="2400" dirty="0"/>
              <a:t>The metal rod heats up in the flame.  The atoms become more excited with the addition of heat energy.  This energy is then passed on to cooler adjacent atoms.  Eventually the heat moves along the rod towards the cooler end.</a:t>
            </a:r>
          </a:p>
        </p:txBody>
      </p:sp>
      <p:cxnSp>
        <p:nvCxnSpPr>
          <p:cNvPr id="8" name="Straight Arrow Connector 7">
            <a:extLst>
              <a:ext uri="{FF2B5EF4-FFF2-40B4-BE49-F238E27FC236}">
                <a16:creationId xmlns:a16="http://schemas.microsoft.com/office/drawing/2014/main" id="{376C4F55-EE50-4B29-896A-C417D5EEDB8E}"/>
              </a:ext>
            </a:extLst>
          </p:cNvPr>
          <p:cNvCxnSpPr>
            <a:cxnSpLocks/>
          </p:cNvCxnSpPr>
          <p:nvPr/>
        </p:nvCxnSpPr>
        <p:spPr>
          <a:xfrm flipV="1">
            <a:off x="6150660" y="2348302"/>
            <a:ext cx="838527"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81D607C-B353-4D24-A593-9D519D671CFB}"/>
              </a:ext>
            </a:extLst>
          </p:cNvPr>
          <p:cNvSpPr txBox="1"/>
          <p:nvPr/>
        </p:nvSpPr>
        <p:spPr>
          <a:xfrm>
            <a:off x="5776686" y="1707707"/>
            <a:ext cx="1645920" cy="369332"/>
          </a:xfrm>
          <a:prstGeom prst="rect">
            <a:avLst/>
          </a:prstGeom>
          <a:noFill/>
        </p:spPr>
        <p:txBody>
          <a:bodyPr wrap="square" rtlCol="0">
            <a:spAutoFit/>
          </a:bodyPr>
          <a:lstStyle/>
          <a:p>
            <a:pPr algn="ctr"/>
            <a:r>
              <a:rPr lang="en-US" dirty="0"/>
              <a:t>Heat Flow</a:t>
            </a:r>
          </a:p>
        </p:txBody>
      </p:sp>
      <p:sp>
        <p:nvSpPr>
          <p:cNvPr id="11" name="Slide Number Placeholder 10">
            <a:extLst>
              <a:ext uri="{FF2B5EF4-FFF2-40B4-BE49-F238E27FC236}">
                <a16:creationId xmlns:a16="http://schemas.microsoft.com/office/drawing/2014/main" id="{AACD022F-8713-4DA9-AF2D-25794DC59EB6}"/>
              </a:ext>
            </a:extLst>
          </p:cNvPr>
          <p:cNvSpPr>
            <a:spLocks noGrp="1"/>
          </p:cNvSpPr>
          <p:nvPr>
            <p:ph type="sldNum" sz="quarter" idx="12"/>
          </p:nvPr>
        </p:nvSpPr>
        <p:spPr/>
        <p:txBody>
          <a:bodyPr/>
          <a:lstStyle/>
          <a:p>
            <a:fld id="{FC979110-9A6D-4025-8DF7-F19C46686E32}" type="slidenum">
              <a:rPr lang="en-US" smtClean="0"/>
              <a:t>12</a:t>
            </a:fld>
            <a:endParaRPr lang="en-US"/>
          </a:p>
        </p:txBody>
      </p:sp>
    </p:spTree>
    <p:extLst>
      <p:ext uri="{BB962C8B-B14F-4D97-AF65-F5344CB8AC3E}">
        <p14:creationId xmlns:p14="http://schemas.microsoft.com/office/powerpoint/2010/main" val="22804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15F4F5-008A-45A9-A263-356851655E6D}"/>
              </a:ext>
            </a:extLst>
          </p:cNvPr>
          <p:cNvSpPr>
            <a:spLocks noGrp="1"/>
          </p:cNvSpPr>
          <p:nvPr>
            <p:ph type="sldNum" sz="quarter" idx="12"/>
          </p:nvPr>
        </p:nvSpPr>
        <p:spPr/>
        <p:txBody>
          <a:bodyPr/>
          <a:lstStyle/>
          <a:p>
            <a:fld id="{FC979110-9A6D-4025-8DF7-F19C46686E32}" type="slidenum">
              <a:rPr lang="en-US" smtClean="0"/>
              <a:t>13</a:t>
            </a:fld>
            <a:endParaRPr lang="en-US"/>
          </a:p>
        </p:txBody>
      </p:sp>
      <p:sp>
        <p:nvSpPr>
          <p:cNvPr id="3" name="TextBox 2">
            <a:extLst>
              <a:ext uri="{FF2B5EF4-FFF2-40B4-BE49-F238E27FC236}">
                <a16:creationId xmlns:a16="http://schemas.microsoft.com/office/drawing/2014/main" id="{7670DCCA-AD5A-40C5-BAD9-0AD114AE609F}"/>
              </a:ext>
            </a:extLst>
          </p:cNvPr>
          <p:cNvSpPr txBox="1"/>
          <p:nvPr/>
        </p:nvSpPr>
        <p:spPr>
          <a:xfrm>
            <a:off x="1972887" y="2062421"/>
            <a:ext cx="8246225" cy="1815882"/>
          </a:xfrm>
          <a:prstGeom prst="rect">
            <a:avLst/>
          </a:prstGeom>
          <a:noFill/>
        </p:spPr>
        <p:txBody>
          <a:bodyPr wrap="square" rtlCol="0">
            <a:spAutoFit/>
          </a:bodyPr>
          <a:lstStyle/>
          <a:p>
            <a:pPr algn="ctr"/>
            <a:r>
              <a:rPr lang="en-US" sz="2800" dirty="0"/>
              <a:t>The concept of “conduction” can be demonstrated using a simple experimental set-up.  Care must be exercised to avoid fire or burn injuries if the following demonstration is attempted…</a:t>
            </a:r>
          </a:p>
        </p:txBody>
      </p:sp>
    </p:spTree>
    <p:extLst>
      <p:ext uri="{BB962C8B-B14F-4D97-AF65-F5344CB8AC3E}">
        <p14:creationId xmlns:p14="http://schemas.microsoft.com/office/powerpoint/2010/main" val="69403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E025DE-BB6E-4FB3-A7AE-296E601554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980" y="1184020"/>
            <a:ext cx="7699375" cy="5072580"/>
          </a:xfrm>
          <a:prstGeom prst="rect">
            <a:avLst/>
          </a:prstGeom>
        </p:spPr>
      </p:pic>
      <p:sp>
        <p:nvSpPr>
          <p:cNvPr id="4" name="TextBox 3">
            <a:extLst>
              <a:ext uri="{FF2B5EF4-FFF2-40B4-BE49-F238E27FC236}">
                <a16:creationId xmlns:a16="http://schemas.microsoft.com/office/drawing/2014/main" id="{B7A0F635-5DD8-4BCD-9C53-580E59093B62}"/>
              </a:ext>
            </a:extLst>
          </p:cNvPr>
          <p:cNvSpPr txBox="1"/>
          <p:nvPr/>
        </p:nvSpPr>
        <p:spPr>
          <a:xfrm>
            <a:off x="1496929" y="3700468"/>
            <a:ext cx="3158198" cy="461665"/>
          </a:xfrm>
          <a:prstGeom prst="rect">
            <a:avLst/>
          </a:prstGeom>
          <a:noFill/>
        </p:spPr>
        <p:txBody>
          <a:bodyPr wrap="square" rtlCol="0">
            <a:spAutoFit/>
          </a:bodyPr>
          <a:lstStyle/>
          <a:p>
            <a:r>
              <a:rPr lang="en-US" sz="2400" b="1" dirty="0">
                <a:solidFill>
                  <a:srgbClr val="FF0000"/>
                </a:solidFill>
              </a:rPr>
              <a:t>Test Bar (Aluminum)</a:t>
            </a:r>
          </a:p>
        </p:txBody>
      </p:sp>
      <p:sp>
        <p:nvSpPr>
          <p:cNvPr id="5" name="TextBox 4">
            <a:extLst>
              <a:ext uri="{FF2B5EF4-FFF2-40B4-BE49-F238E27FC236}">
                <a16:creationId xmlns:a16="http://schemas.microsoft.com/office/drawing/2014/main" id="{D750FE68-D012-4BB9-8907-CE7E248EAC36}"/>
              </a:ext>
            </a:extLst>
          </p:cNvPr>
          <p:cNvSpPr txBox="1"/>
          <p:nvPr/>
        </p:nvSpPr>
        <p:spPr>
          <a:xfrm>
            <a:off x="1530982" y="3153997"/>
            <a:ext cx="2157046" cy="461665"/>
          </a:xfrm>
          <a:prstGeom prst="rect">
            <a:avLst/>
          </a:prstGeom>
          <a:noFill/>
        </p:spPr>
        <p:txBody>
          <a:bodyPr wrap="square" rtlCol="0">
            <a:spAutoFit/>
          </a:bodyPr>
          <a:lstStyle/>
          <a:p>
            <a:r>
              <a:rPr lang="en-US" sz="2400" b="1" dirty="0">
                <a:solidFill>
                  <a:srgbClr val="FFC000"/>
                </a:solidFill>
              </a:rPr>
              <a:t>Hot Plate</a:t>
            </a:r>
          </a:p>
        </p:txBody>
      </p:sp>
      <p:sp>
        <p:nvSpPr>
          <p:cNvPr id="2" name="TextBox 1">
            <a:extLst>
              <a:ext uri="{FF2B5EF4-FFF2-40B4-BE49-F238E27FC236}">
                <a16:creationId xmlns:a16="http://schemas.microsoft.com/office/drawing/2014/main" id="{9437C1D6-492D-4DD0-BD91-2291B2221F98}"/>
              </a:ext>
            </a:extLst>
          </p:cNvPr>
          <p:cNvSpPr txBox="1"/>
          <p:nvPr/>
        </p:nvSpPr>
        <p:spPr>
          <a:xfrm>
            <a:off x="8588433" y="1467405"/>
            <a:ext cx="3316991" cy="446276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The Test Bar is in contact with the hot plate heating coil.</a:t>
            </a:r>
          </a:p>
          <a:p>
            <a:pPr marL="285750" indent="-285750">
              <a:spcBef>
                <a:spcPts val="1200"/>
              </a:spcBef>
              <a:buFont typeface="Arial" panose="020B0604020202020204" pitchFamily="34" charset="0"/>
              <a:buChar char="•"/>
            </a:pPr>
            <a:r>
              <a:rPr lang="en-US" sz="2400" dirty="0"/>
              <a:t>Heat is conducted along the aluminum Test Bar.</a:t>
            </a:r>
          </a:p>
          <a:p>
            <a:pPr marL="285750" indent="-285750">
              <a:spcBef>
                <a:spcPts val="1200"/>
              </a:spcBef>
              <a:buFont typeface="Arial" panose="020B0604020202020204" pitchFamily="34" charset="0"/>
              <a:buChar char="•"/>
            </a:pPr>
            <a:r>
              <a:rPr lang="en-US" sz="2400" dirty="0"/>
              <a:t>The Inner and Outer thermistors measure the temperature of the Test Bar as a function of time.</a:t>
            </a:r>
          </a:p>
        </p:txBody>
      </p:sp>
      <p:sp>
        <p:nvSpPr>
          <p:cNvPr id="8" name="TextBox 7">
            <a:extLst>
              <a:ext uri="{FF2B5EF4-FFF2-40B4-BE49-F238E27FC236}">
                <a16:creationId xmlns:a16="http://schemas.microsoft.com/office/drawing/2014/main" id="{C370A303-57DC-4977-8016-49BDFA818D7E}"/>
              </a:ext>
            </a:extLst>
          </p:cNvPr>
          <p:cNvSpPr txBox="1"/>
          <p:nvPr/>
        </p:nvSpPr>
        <p:spPr>
          <a:xfrm>
            <a:off x="1715192" y="269686"/>
            <a:ext cx="8761615" cy="584775"/>
          </a:xfrm>
          <a:prstGeom prst="rect">
            <a:avLst/>
          </a:prstGeom>
          <a:noFill/>
        </p:spPr>
        <p:txBody>
          <a:bodyPr wrap="square" rtlCol="0">
            <a:spAutoFit/>
          </a:bodyPr>
          <a:lstStyle/>
          <a:p>
            <a:pPr algn="ctr"/>
            <a:r>
              <a:rPr lang="en-US" sz="3200" dirty="0">
                <a:solidFill>
                  <a:srgbClr val="FF0000"/>
                </a:solidFill>
              </a:rPr>
              <a:t>Uninsulated Conduction Experiment – Test Set Up</a:t>
            </a:r>
          </a:p>
        </p:txBody>
      </p:sp>
      <p:sp>
        <p:nvSpPr>
          <p:cNvPr id="9" name="Slide Number Placeholder 8">
            <a:extLst>
              <a:ext uri="{FF2B5EF4-FFF2-40B4-BE49-F238E27FC236}">
                <a16:creationId xmlns:a16="http://schemas.microsoft.com/office/drawing/2014/main" id="{F8622FBC-79C6-44C7-9041-9D4CFA8BE938}"/>
              </a:ext>
            </a:extLst>
          </p:cNvPr>
          <p:cNvSpPr>
            <a:spLocks noGrp="1"/>
          </p:cNvSpPr>
          <p:nvPr>
            <p:ph type="sldNum" sz="quarter" idx="12"/>
          </p:nvPr>
        </p:nvSpPr>
        <p:spPr/>
        <p:txBody>
          <a:bodyPr/>
          <a:lstStyle/>
          <a:p>
            <a:fld id="{FC979110-9A6D-4025-8DF7-F19C46686E32}" type="slidenum">
              <a:rPr lang="en-US" smtClean="0"/>
              <a:t>14</a:t>
            </a:fld>
            <a:endParaRPr lang="en-US"/>
          </a:p>
        </p:txBody>
      </p:sp>
      <p:grpSp>
        <p:nvGrpSpPr>
          <p:cNvPr id="14" name="Group 13">
            <a:extLst>
              <a:ext uri="{FF2B5EF4-FFF2-40B4-BE49-F238E27FC236}">
                <a16:creationId xmlns:a16="http://schemas.microsoft.com/office/drawing/2014/main" id="{5580F2D4-52F9-45CD-A4E2-3863AF91FBAC}"/>
              </a:ext>
            </a:extLst>
          </p:cNvPr>
          <p:cNvGrpSpPr/>
          <p:nvPr/>
        </p:nvGrpSpPr>
        <p:grpSpPr>
          <a:xfrm>
            <a:off x="4558735" y="3633966"/>
            <a:ext cx="2157046" cy="1359163"/>
            <a:chOff x="4558735" y="3733716"/>
            <a:chExt cx="2157046" cy="1359163"/>
          </a:xfrm>
        </p:grpSpPr>
        <p:sp>
          <p:nvSpPr>
            <p:cNvPr id="6" name="TextBox 5">
              <a:extLst>
                <a:ext uri="{FF2B5EF4-FFF2-40B4-BE49-F238E27FC236}">
                  <a16:creationId xmlns:a16="http://schemas.microsoft.com/office/drawing/2014/main" id="{D6577418-F9D2-43B2-B5A6-4B7AE356574A}"/>
                </a:ext>
              </a:extLst>
            </p:cNvPr>
            <p:cNvSpPr txBox="1"/>
            <p:nvPr/>
          </p:nvSpPr>
          <p:spPr>
            <a:xfrm>
              <a:off x="4558735" y="4261882"/>
              <a:ext cx="2157046" cy="830997"/>
            </a:xfrm>
            <a:prstGeom prst="rect">
              <a:avLst/>
            </a:prstGeom>
            <a:noFill/>
          </p:spPr>
          <p:txBody>
            <a:bodyPr wrap="square" rtlCol="0">
              <a:spAutoFit/>
            </a:bodyPr>
            <a:lstStyle/>
            <a:p>
              <a:pPr algn="ctr"/>
              <a:r>
                <a:rPr lang="en-US" sz="2400" b="1" dirty="0">
                  <a:solidFill>
                    <a:srgbClr val="FF0000"/>
                  </a:solidFill>
                </a:rPr>
                <a:t>Inner Thermistor</a:t>
              </a:r>
            </a:p>
          </p:txBody>
        </p:sp>
        <p:sp>
          <p:nvSpPr>
            <p:cNvPr id="12" name="Oval 11">
              <a:extLst>
                <a:ext uri="{FF2B5EF4-FFF2-40B4-BE49-F238E27FC236}">
                  <a16:creationId xmlns:a16="http://schemas.microsoft.com/office/drawing/2014/main" id="{9C8D9250-19A8-4660-92F9-406DAD3BBE5F}"/>
                </a:ext>
              </a:extLst>
            </p:cNvPr>
            <p:cNvSpPr/>
            <p:nvPr/>
          </p:nvSpPr>
          <p:spPr>
            <a:xfrm>
              <a:off x="5785119" y="3733716"/>
              <a:ext cx="507182" cy="5281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A437211-735C-4496-895F-89BD422A31DA}"/>
              </a:ext>
            </a:extLst>
          </p:cNvPr>
          <p:cNvGrpSpPr/>
          <p:nvPr/>
        </p:nvGrpSpPr>
        <p:grpSpPr>
          <a:xfrm>
            <a:off x="6474029" y="3633966"/>
            <a:ext cx="2157046" cy="1359164"/>
            <a:chOff x="6474029" y="3733716"/>
            <a:chExt cx="2157046" cy="1359164"/>
          </a:xfrm>
        </p:grpSpPr>
        <p:sp>
          <p:nvSpPr>
            <p:cNvPr id="7" name="TextBox 6">
              <a:extLst>
                <a:ext uri="{FF2B5EF4-FFF2-40B4-BE49-F238E27FC236}">
                  <a16:creationId xmlns:a16="http://schemas.microsoft.com/office/drawing/2014/main" id="{97C74D7E-534F-4338-AE83-BF736F5C4561}"/>
                </a:ext>
              </a:extLst>
            </p:cNvPr>
            <p:cNvSpPr txBox="1"/>
            <p:nvPr/>
          </p:nvSpPr>
          <p:spPr>
            <a:xfrm>
              <a:off x="6474029" y="4261883"/>
              <a:ext cx="2157046" cy="830997"/>
            </a:xfrm>
            <a:prstGeom prst="rect">
              <a:avLst/>
            </a:prstGeom>
            <a:noFill/>
          </p:spPr>
          <p:txBody>
            <a:bodyPr wrap="square" rtlCol="0">
              <a:spAutoFit/>
            </a:bodyPr>
            <a:lstStyle/>
            <a:p>
              <a:pPr algn="ctr"/>
              <a:r>
                <a:rPr lang="en-US" sz="2400" b="1" dirty="0">
                  <a:solidFill>
                    <a:srgbClr val="FF0000"/>
                  </a:solidFill>
                </a:rPr>
                <a:t>Outer Thermistor</a:t>
              </a:r>
            </a:p>
          </p:txBody>
        </p:sp>
        <p:sp>
          <p:nvSpPr>
            <p:cNvPr id="13" name="Oval 12">
              <a:extLst>
                <a:ext uri="{FF2B5EF4-FFF2-40B4-BE49-F238E27FC236}">
                  <a16:creationId xmlns:a16="http://schemas.microsoft.com/office/drawing/2014/main" id="{D1BFEFF4-83A3-4DA5-A2A5-A3BFEE807986}"/>
                </a:ext>
              </a:extLst>
            </p:cNvPr>
            <p:cNvSpPr/>
            <p:nvPr/>
          </p:nvSpPr>
          <p:spPr>
            <a:xfrm>
              <a:off x="7123737" y="3733716"/>
              <a:ext cx="507182" cy="5281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158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4D7979-832C-489E-BDBA-73DA57CC3334}"/>
              </a:ext>
            </a:extLst>
          </p:cNvPr>
          <p:cNvSpPr>
            <a:spLocks noGrp="1"/>
          </p:cNvSpPr>
          <p:nvPr>
            <p:ph type="sldNum" sz="quarter" idx="12"/>
          </p:nvPr>
        </p:nvSpPr>
        <p:spPr/>
        <p:txBody>
          <a:bodyPr/>
          <a:lstStyle/>
          <a:p>
            <a:fld id="{FC979110-9A6D-4025-8DF7-F19C46686E32}" type="slidenum">
              <a:rPr lang="en-US" smtClean="0"/>
              <a:t>15</a:t>
            </a:fld>
            <a:endParaRPr lang="en-US"/>
          </a:p>
        </p:txBody>
      </p:sp>
      <p:sp>
        <p:nvSpPr>
          <p:cNvPr id="3" name="TextBox 2">
            <a:extLst>
              <a:ext uri="{FF2B5EF4-FFF2-40B4-BE49-F238E27FC236}">
                <a16:creationId xmlns:a16="http://schemas.microsoft.com/office/drawing/2014/main" id="{860BC515-3FF4-4145-A4D4-670383270A19}"/>
              </a:ext>
            </a:extLst>
          </p:cNvPr>
          <p:cNvSpPr txBox="1"/>
          <p:nvPr/>
        </p:nvSpPr>
        <p:spPr>
          <a:xfrm>
            <a:off x="1341120" y="947651"/>
            <a:ext cx="9509760" cy="4955203"/>
          </a:xfrm>
          <a:prstGeom prst="rect">
            <a:avLst/>
          </a:prstGeom>
          <a:noFill/>
        </p:spPr>
        <p:txBody>
          <a:bodyPr wrap="square" rtlCol="0">
            <a:spAutoFit/>
          </a:bodyPr>
          <a:lstStyle/>
          <a:p>
            <a:r>
              <a:rPr lang="en-US" sz="3200" b="1" dirty="0"/>
              <a:t>Test Set Up:</a:t>
            </a:r>
          </a:p>
          <a:p>
            <a:endParaRPr lang="en-US" sz="2400" dirty="0"/>
          </a:p>
          <a:p>
            <a:pPr marL="342900" indent="-342900">
              <a:spcBef>
                <a:spcPts val="1200"/>
              </a:spcBef>
              <a:buAutoNum type="arabicPeriod"/>
            </a:pPr>
            <a:r>
              <a:rPr lang="en-US" sz="2400" dirty="0"/>
              <a:t>A computer-based temperature measuring system was used to collect the test data as a function of time</a:t>
            </a:r>
          </a:p>
          <a:p>
            <a:pPr marL="342900" indent="-342900">
              <a:spcBef>
                <a:spcPts val="1200"/>
              </a:spcBef>
              <a:buAutoNum type="arabicPeriod"/>
            </a:pPr>
            <a:r>
              <a:rPr lang="en-US" sz="2400" dirty="0"/>
              <a:t>The Inner Test Point is 5 cm from the outer hot plate heating coil</a:t>
            </a:r>
          </a:p>
          <a:p>
            <a:pPr marL="342900" indent="-342900">
              <a:spcBef>
                <a:spcPts val="1200"/>
              </a:spcBef>
              <a:buAutoNum type="arabicPeriod"/>
            </a:pPr>
            <a:r>
              <a:rPr lang="en-US" sz="2400" dirty="0"/>
              <a:t>The Test Points were 5 cm apart</a:t>
            </a:r>
          </a:p>
          <a:p>
            <a:pPr marL="342900" indent="-342900">
              <a:spcBef>
                <a:spcPts val="1200"/>
              </a:spcBef>
              <a:buAutoNum type="arabicPeriod"/>
            </a:pPr>
            <a:r>
              <a:rPr lang="en-US" sz="2400" dirty="0"/>
              <a:t>The hot plate temperature was set at low (a setting of “2” on the hot plate used).  The system will heat up quickly so a high heat setting is not necessary.</a:t>
            </a:r>
          </a:p>
          <a:p>
            <a:pPr marL="342900" indent="-342900">
              <a:spcBef>
                <a:spcPts val="1200"/>
              </a:spcBef>
              <a:buAutoNum type="arabicPeriod"/>
            </a:pPr>
            <a:r>
              <a:rPr lang="en-US" sz="2400" dirty="0"/>
              <a:t>Temperature data was collected every 30 seconds</a:t>
            </a:r>
          </a:p>
          <a:p>
            <a:pPr marL="342900" indent="-342900">
              <a:buAutoNum type="arabicPeriod"/>
            </a:pPr>
            <a:endParaRPr lang="en-US" dirty="0"/>
          </a:p>
        </p:txBody>
      </p:sp>
    </p:spTree>
    <p:extLst>
      <p:ext uri="{BB962C8B-B14F-4D97-AF65-F5344CB8AC3E}">
        <p14:creationId xmlns:p14="http://schemas.microsoft.com/office/powerpoint/2010/main" val="285519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458ABA09-AC4B-4C03-8135-60B16301C6EA}"/>
              </a:ext>
            </a:extLst>
          </p:cNvPr>
          <p:cNvGraphicFramePr>
            <a:graphicFrameLocks/>
          </p:cNvGraphicFramePr>
          <p:nvPr>
            <p:extLst>
              <p:ext uri="{D42A27DB-BD31-4B8C-83A1-F6EECF244321}">
                <p14:modId xmlns:p14="http://schemas.microsoft.com/office/powerpoint/2010/main" val="171967719"/>
              </p:ext>
            </p:extLst>
          </p:nvPr>
        </p:nvGraphicFramePr>
        <p:xfrm>
          <a:off x="372018" y="1340426"/>
          <a:ext cx="6517880" cy="410344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5F98207D-1CCF-4DB1-ADD4-CBA25278EE46}"/>
              </a:ext>
            </a:extLst>
          </p:cNvPr>
          <p:cNvGrpSpPr/>
          <p:nvPr/>
        </p:nvGrpSpPr>
        <p:grpSpPr>
          <a:xfrm>
            <a:off x="4311869" y="3430099"/>
            <a:ext cx="1813260" cy="965925"/>
            <a:chOff x="7340209" y="2538270"/>
            <a:chExt cx="1813260" cy="965925"/>
          </a:xfrm>
        </p:grpSpPr>
        <p:cxnSp>
          <p:nvCxnSpPr>
            <p:cNvPr id="5" name="Straight Arrow Connector 4">
              <a:extLst>
                <a:ext uri="{FF2B5EF4-FFF2-40B4-BE49-F238E27FC236}">
                  <a16:creationId xmlns:a16="http://schemas.microsoft.com/office/drawing/2014/main" id="{E77C5EED-5BA9-4338-9EF1-9D2750E31B89}"/>
                </a:ext>
              </a:extLst>
            </p:cNvPr>
            <p:cNvCxnSpPr/>
            <p:nvPr/>
          </p:nvCxnSpPr>
          <p:spPr>
            <a:xfrm flipV="1">
              <a:off x="7340209" y="2538270"/>
              <a:ext cx="0" cy="74558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D80EB6D-8D67-4714-A1EB-EF47ECF7547A}"/>
                </a:ext>
              </a:extLst>
            </p:cNvPr>
            <p:cNvSpPr txBox="1"/>
            <p:nvPr/>
          </p:nvSpPr>
          <p:spPr>
            <a:xfrm>
              <a:off x="7340209" y="3104085"/>
              <a:ext cx="1813260" cy="400110"/>
            </a:xfrm>
            <a:prstGeom prst="rect">
              <a:avLst/>
            </a:prstGeom>
            <a:noFill/>
          </p:spPr>
          <p:txBody>
            <a:bodyPr wrap="square" rtlCol="0">
              <a:spAutoFit/>
            </a:bodyPr>
            <a:lstStyle/>
            <a:p>
              <a:r>
                <a:rPr lang="en-US" sz="2000" b="1" dirty="0">
                  <a:solidFill>
                    <a:srgbClr val="FF0000"/>
                  </a:solidFill>
                </a:rPr>
                <a:t>Hot Plate OFF</a:t>
              </a:r>
            </a:p>
          </p:txBody>
        </p:sp>
      </p:grpSp>
      <p:grpSp>
        <p:nvGrpSpPr>
          <p:cNvPr id="8" name="Group 7">
            <a:extLst>
              <a:ext uri="{FF2B5EF4-FFF2-40B4-BE49-F238E27FC236}">
                <a16:creationId xmlns:a16="http://schemas.microsoft.com/office/drawing/2014/main" id="{9A3419B2-BC00-4293-8141-673AC5DCC458}"/>
              </a:ext>
            </a:extLst>
          </p:cNvPr>
          <p:cNvGrpSpPr/>
          <p:nvPr/>
        </p:nvGrpSpPr>
        <p:grpSpPr>
          <a:xfrm>
            <a:off x="1106619" y="2623429"/>
            <a:ext cx="1250716" cy="1572540"/>
            <a:chOff x="7265455" y="2557955"/>
            <a:chExt cx="937290" cy="1572540"/>
          </a:xfrm>
        </p:grpSpPr>
        <p:cxnSp>
          <p:nvCxnSpPr>
            <p:cNvPr id="9" name="Straight Arrow Connector 8">
              <a:extLst>
                <a:ext uri="{FF2B5EF4-FFF2-40B4-BE49-F238E27FC236}">
                  <a16:creationId xmlns:a16="http://schemas.microsoft.com/office/drawing/2014/main" id="{50D55B91-43E2-4E64-9409-E6749907B320}"/>
                </a:ext>
              </a:extLst>
            </p:cNvPr>
            <p:cNvCxnSpPr>
              <a:cxnSpLocks/>
            </p:cNvCxnSpPr>
            <p:nvPr/>
          </p:nvCxnSpPr>
          <p:spPr>
            <a:xfrm>
              <a:off x="7340209" y="3283858"/>
              <a:ext cx="0" cy="846637"/>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55D91A-F8B0-4D09-B0C4-A6E8D430618C}"/>
                </a:ext>
              </a:extLst>
            </p:cNvPr>
            <p:cNvSpPr txBox="1"/>
            <p:nvPr/>
          </p:nvSpPr>
          <p:spPr>
            <a:xfrm>
              <a:off x="7265455" y="2557955"/>
              <a:ext cx="937290" cy="707886"/>
            </a:xfrm>
            <a:prstGeom prst="rect">
              <a:avLst/>
            </a:prstGeom>
            <a:noFill/>
          </p:spPr>
          <p:txBody>
            <a:bodyPr wrap="square" rtlCol="0">
              <a:spAutoFit/>
            </a:bodyPr>
            <a:lstStyle/>
            <a:p>
              <a:r>
                <a:rPr lang="en-US" sz="2000" b="1" dirty="0">
                  <a:solidFill>
                    <a:srgbClr val="00B050"/>
                  </a:solidFill>
                </a:rPr>
                <a:t>Hot Plate ON</a:t>
              </a:r>
            </a:p>
          </p:txBody>
        </p:sp>
      </p:grpSp>
      <p:sp>
        <p:nvSpPr>
          <p:cNvPr id="2" name="TextBox 1">
            <a:extLst>
              <a:ext uri="{FF2B5EF4-FFF2-40B4-BE49-F238E27FC236}">
                <a16:creationId xmlns:a16="http://schemas.microsoft.com/office/drawing/2014/main" id="{6503381B-C1F5-4D09-8EC4-193CE228DB53}"/>
              </a:ext>
            </a:extLst>
          </p:cNvPr>
          <p:cNvSpPr txBox="1"/>
          <p:nvPr/>
        </p:nvSpPr>
        <p:spPr>
          <a:xfrm>
            <a:off x="6971641" y="1340426"/>
            <a:ext cx="4748590" cy="101566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The inner test point (closest to the hot plate) heated up faster (i.e. had a steeper temperature curve slope).</a:t>
            </a:r>
          </a:p>
        </p:txBody>
      </p:sp>
      <p:sp>
        <p:nvSpPr>
          <p:cNvPr id="4" name="Slide Number Placeholder 3">
            <a:extLst>
              <a:ext uri="{FF2B5EF4-FFF2-40B4-BE49-F238E27FC236}">
                <a16:creationId xmlns:a16="http://schemas.microsoft.com/office/drawing/2014/main" id="{9B34518C-FC1F-42B8-BDDC-AB804F15761D}"/>
              </a:ext>
            </a:extLst>
          </p:cNvPr>
          <p:cNvSpPr>
            <a:spLocks noGrp="1"/>
          </p:cNvSpPr>
          <p:nvPr>
            <p:ph type="sldNum" sz="quarter" idx="12"/>
          </p:nvPr>
        </p:nvSpPr>
        <p:spPr>
          <a:xfrm>
            <a:off x="8593975" y="6274388"/>
            <a:ext cx="2743200" cy="365125"/>
          </a:xfrm>
        </p:spPr>
        <p:txBody>
          <a:bodyPr/>
          <a:lstStyle/>
          <a:p>
            <a:fld id="{FC979110-9A6D-4025-8DF7-F19C46686E32}" type="slidenum">
              <a:rPr lang="en-US" smtClean="0"/>
              <a:t>16</a:t>
            </a:fld>
            <a:endParaRPr lang="en-US" dirty="0"/>
          </a:p>
        </p:txBody>
      </p:sp>
      <p:sp>
        <p:nvSpPr>
          <p:cNvPr id="11" name="TextBox 10">
            <a:extLst>
              <a:ext uri="{FF2B5EF4-FFF2-40B4-BE49-F238E27FC236}">
                <a16:creationId xmlns:a16="http://schemas.microsoft.com/office/drawing/2014/main" id="{BEDDE4A2-7BA7-4602-B595-AD008003E262}"/>
              </a:ext>
            </a:extLst>
          </p:cNvPr>
          <p:cNvSpPr txBox="1"/>
          <p:nvPr/>
        </p:nvSpPr>
        <p:spPr>
          <a:xfrm>
            <a:off x="1385656" y="218487"/>
            <a:ext cx="9420688" cy="584775"/>
          </a:xfrm>
          <a:prstGeom prst="rect">
            <a:avLst/>
          </a:prstGeom>
          <a:noFill/>
        </p:spPr>
        <p:txBody>
          <a:bodyPr wrap="square" rtlCol="0">
            <a:spAutoFit/>
          </a:bodyPr>
          <a:lstStyle/>
          <a:p>
            <a:pPr algn="ctr"/>
            <a:r>
              <a:rPr lang="en-US" sz="3200" dirty="0">
                <a:solidFill>
                  <a:srgbClr val="FF0000"/>
                </a:solidFill>
              </a:rPr>
              <a:t>Conduction Experiment (uninsulated) – Observations</a:t>
            </a:r>
          </a:p>
        </p:txBody>
      </p:sp>
      <p:sp>
        <p:nvSpPr>
          <p:cNvPr id="15" name="TextBox 14">
            <a:extLst>
              <a:ext uri="{FF2B5EF4-FFF2-40B4-BE49-F238E27FC236}">
                <a16:creationId xmlns:a16="http://schemas.microsoft.com/office/drawing/2014/main" id="{92787178-6971-46EB-AE85-FD69BC635BC7}"/>
              </a:ext>
            </a:extLst>
          </p:cNvPr>
          <p:cNvSpPr txBox="1"/>
          <p:nvPr/>
        </p:nvSpPr>
        <p:spPr>
          <a:xfrm>
            <a:off x="6971641" y="2426676"/>
            <a:ext cx="4748590" cy="101566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The Test Points reached a maximum temperature nearly 2 minutes before the hot plate was turned off.</a:t>
            </a:r>
          </a:p>
        </p:txBody>
      </p:sp>
      <p:sp>
        <p:nvSpPr>
          <p:cNvPr id="16" name="TextBox 15">
            <a:extLst>
              <a:ext uri="{FF2B5EF4-FFF2-40B4-BE49-F238E27FC236}">
                <a16:creationId xmlns:a16="http://schemas.microsoft.com/office/drawing/2014/main" id="{BCC0D870-90C8-497D-98A1-7A90A3CC91E0}"/>
              </a:ext>
            </a:extLst>
          </p:cNvPr>
          <p:cNvSpPr txBox="1"/>
          <p:nvPr/>
        </p:nvSpPr>
        <p:spPr>
          <a:xfrm>
            <a:off x="6986881" y="3524140"/>
            <a:ext cx="4748590" cy="132343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The Inner Test Point appears to have cooled slightly (at ~ 7.5 min) while the Outer Test Point appears to have heated slightly. </a:t>
            </a:r>
          </a:p>
        </p:txBody>
      </p:sp>
      <p:sp>
        <p:nvSpPr>
          <p:cNvPr id="17" name="TextBox 16">
            <a:extLst>
              <a:ext uri="{FF2B5EF4-FFF2-40B4-BE49-F238E27FC236}">
                <a16:creationId xmlns:a16="http://schemas.microsoft.com/office/drawing/2014/main" id="{DF3EB925-0E75-4597-8ED6-84A06710C517}"/>
              </a:ext>
            </a:extLst>
          </p:cNvPr>
          <p:cNvSpPr txBox="1"/>
          <p:nvPr/>
        </p:nvSpPr>
        <p:spPr>
          <a:xfrm>
            <a:off x="6986881" y="4993148"/>
            <a:ext cx="4748590" cy="101566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It took about 30 to 60 seconds for the test points to begin cooling after the hot plate was turned off.</a:t>
            </a:r>
          </a:p>
        </p:txBody>
      </p:sp>
    </p:spTree>
    <p:extLst>
      <p:ext uri="{BB962C8B-B14F-4D97-AF65-F5344CB8AC3E}">
        <p14:creationId xmlns:p14="http://schemas.microsoft.com/office/powerpoint/2010/main" val="133467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D568D7-3219-4491-86C7-4BBE1A616281}"/>
              </a:ext>
            </a:extLst>
          </p:cNvPr>
          <p:cNvSpPr>
            <a:spLocks noGrp="1"/>
          </p:cNvSpPr>
          <p:nvPr>
            <p:ph type="sldNum" sz="quarter" idx="12"/>
          </p:nvPr>
        </p:nvSpPr>
        <p:spPr/>
        <p:txBody>
          <a:bodyPr/>
          <a:lstStyle/>
          <a:p>
            <a:fld id="{FC979110-9A6D-4025-8DF7-F19C46686E32}" type="slidenum">
              <a:rPr lang="en-US" smtClean="0"/>
              <a:t>17</a:t>
            </a:fld>
            <a:endParaRPr lang="en-US"/>
          </a:p>
        </p:txBody>
      </p:sp>
      <p:sp>
        <p:nvSpPr>
          <p:cNvPr id="3" name="TextBox 2">
            <a:extLst>
              <a:ext uri="{FF2B5EF4-FFF2-40B4-BE49-F238E27FC236}">
                <a16:creationId xmlns:a16="http://schemas.microsoft.com/office/drawing/2014/main" id="{B604BD9E-B555-470D-94A1-17A5B56CCA88}"/>
              </a:ext>
            </a:extLst>
          </p:cNvPr>
          <p:cNvSpPr txBox="1"/>
          <p:nvPr/>
        </p:nvSpPr>
        <p:spPr>
          <a:xfrm>
            <a:off x="1479665" y="1296785"/>
            <a:ext cx="9010997" cy="3785652"/>
          </a:xfrm>
          <a:prstGeom prst="rect">
            <a:avLst/>
          </a:prstGeom>
          <a:noFill/>
        </p:spPr>
        <p:txBody>
          <a:bodyPr wrap="square" rtlCol="0">
            <a:spAutoFit/>
          </a:bodyPr>
          <a:lstStyle/>
          <a:p>
            <a:r>
              <a:rPr lang="en-US" sz="2400" dirty="0"/>
              <a:t>In many cases, two or more of the heat transfer mechanisms can be in play at the same time.  In fact, heat loss (i.e. “cooling”) can be going on at the same time as heating.  In the case of this convection experiment, the exposed aluminum bar is radiating heat to the surrounding air, and convection currents exist which draws heat away from the bar.  This means less heat is being transmitted along the bar.  As such, the experiment was not a purely convective system.</a:t>
            </a:r>
          </a:p>
          <a:p>
            <a:endParaRPr lang="en-US" sz="2400" dirty="0"/>
          </a:p>
          <a:p>
            <a:r>
              <a:rPr lang="en-US" sz="2400" dirty="0"/>
              <a:t>A second improved experiment can be conducted to minimize these cooling effects…</a:t>
            </a:r>
          </a:p>
        </p:txBody>
      </p:sp>
    </p:spTree>
    <p:extLst>
      <p:ext uri="{BB962C8B-B14F-4D97-AF65-F5344CB8AC3E}">
        <p14:creationId xmlns:p14="http://schemas.microsoft.com/office/powerpoint/2010/main" val="322923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090FCD-2B4C-4043-8242-F3FC1AA21975}"/>
              </a:ext>
            </a:extLst>
          </p:cNvPr>
          <p:cNvSpPr>
            <a:spLocks noGrp="1"/>
          </p:cNvSpPr>
          <p:nvPr>
            <p:ph type="sldNum" sz="quarter" idx="12"/>
          </p:nvPr>
        </p:nvSpPr>
        <p:spPr/>
        <p:txBody>
          <a:bodyPr/>
          <a:lstStyle/>
          <a:p>
            <a:fld id="{FC979110-9A6D-4025-8DF7-F19C46686E32}" type="slidenum">
              <a:rPr lang="en-US" smtClean="0"/>
              <a:t>18</a:t>
            </a:fld>
            <a:endParaRPr lang="en-US"/>
          </a:p>
        </p:txBody>
      </p:sp>
      <p:pic>
        <p:nvPicPr>
          <p:cNvPr id="4" name="Picture 3">
            <a:extLst>
              <a:ext uri="{FF2B5EF4-FFF2-40B4-BE49-F238E27FC236}">
                <a16:creationId xmlns:a16="http://schemas.microsoft.com/office/drawing/2014/main" id="{7BFCE3E2-91F7-4735-9AFA-F41A2DDABB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769" y="1111022"/>
            <a:ext cx="6860771" cy="5145578"/>
          </a:xfrm>
          <a:prstGeom prst="rect">
            <a:avLst/>
          </a:prstGeom>
        </p:spPr>
      </p:pic>
      <p:sp>
        <p:nvSpPr>
          <p:cNvPr id="5" name="TextBox 4">
            <a:extLst>
              <a:ext uri="{FF2B5EF4-FFF2-40B4-BE49-F238E27FC236}">
                <a16:creationId xmlns:a16="http://schemas.microsoft.com/office/drawing/2014/main" id="{3BA0D84F-47AF-4D17-9BA4-88B44E5B05B8}"/>
              </a:ext>
            </a:extLst>
          </p:cNvPr>
          <p:cNvSpPr txBox="1"/>
          <p:nvPr/>
        </p:nvSpPr>
        <p:spPr>
          <a:xfrm>
            <a:off x="8013469" y="1230284"/>
            <a:ext cx="3624349"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same thermistor placement and hot plate temperature setting were use for the insulated experiment.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Fiberglas insulation was used to insulate the test bar.  The insulation reduced the radiation and convection effects.</a:t>
            </a:r>
          </a:p>
        </p:txBody>
      </p:sp>
      <p:sp>
        <p:nvSpPr>
          <p:cNvPr id="6" name="TextBox 5">
            <a:extLst>
              <a:ext uri="{FF2B5EF4-FFF2-40B4-BE49-F238E27FC236}">
                <a16:creationId xmlns:a16="http://schemas.microsoft.com/office/drawing/2014/main" id="{8FCF5421-EB30-4D89-AE84-1E0B442981CF}"/>
              </a:ext>
            </a:extLst>
          </p:cNvPr>
          <p:cNvSpPr txBox="1"/>
          <p:nvPr/>
        </p:nvSpPr>
        <p:spPr>
          <a:xfrm>
            <a:off x="1715192" y="269686"/>
            <a:ext cx="8761615" cy="584775"/>
          </a:xfrm>
          <a:prstGeom prst="rect">
            <a:avLst/>
          </a:prstGeom>
          <a:noFill/>
        </p:spPr>
        <p:txBody>
          <a:bodyPr wrap="square" rtlCol="0">
            <a:spAutoFit/>
          </a:bodyPr>
          <a:lstStyle/>
          <a:p>
            <a:pPr algn="ctr"/>
            <a:r>
              <a:rPr lang="en-US" sz="3200" dirty="0">
                <a:solidFill>
                  <a:srgbClr val="FF0000"/>
                </a:solidFill>
              </a:rPr>
              <a:t>Insulated Conduction Experiment – Test Set Up</a:t>
            </a:r>
          </a:p>
        </p:txBody>
      </p:sp>
    </p:spTree>
    <p:extLst>
      <p:ext uri="{BB962C8B-B14F-4D97-AF65-F5344CB8AC3E}">
        <p14:creationId xmlns:p14="http://schemas.microsoft.com/office/powerpoint/2010/main" val="204090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34815F94-4A2F-467D-AF4A-C017CEAB65BA}"/>
              </a:ext>
            </a:extLst>
          </p:cNvPr>
          <p:cNvGraphicFramePr>
            <a:graphicFrameLocks/>
          </p:cNvGraphicFramePr>
          <p:nvPr>
            <p:extLst>
              <p:ext uri="{D42A27DB-BD31-4B8C-83A1-F6EECF244321}">
                <p14:modId xmlns:p14="http://schemas.microsoft.com/office/powerpoint/2010/main" val="1276672728"/>
              </p:ext>
            </p:extLst>
          </p:nvPr>
        </p:nvGraphicFramePr>
        <p:xfrm>
          <a:off x="254212" y="1425633"/>
          <a:ext cx="6528973" cy="400673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5F98207D-1CCF-4DB1-ADD4-CBA25278EE46}"/>
              </a:ext>
            </a:extLst>
          </p:cNvPr>
          <p:cNvGrpSpPr/>
          <p:nvPr/>
        </p:nvGrpSpPr>
        <p:grpSpPr>
          <a:xfrm>
            <a:off x="4063296" y="3068114"/>
            <a:ext cx="1813260" cy="945642"/>
            <a:chOff x="7340209" y="2558553"/>
            <a:chExt cx="1813260" cy="945642"/>
          </a:xfrm>
        </p:grpSpPr>
        <p:cxnSp>
          <p:nvCxnSpPr>
            <p:cNvPr id="5" name="Straight Arrow Connector 4">
              <a:extLst>
                <a:ext uri="{FF2B5EF4-FFF2-40B4-BE49-F238E27FC236}">
                  <a16:creationId xmlns:a16="http://schemas.microsoft.com/office/drawing/2014/main" id="{E77C5EED-5BA9-4338-9EF1-9D2750E31B89}"/>
                </a:ext>
              </a:extLst>
            </p:cNvPr>
            <p:cNvCxnSpPr/>
            <p:nvPr/>
          </p:nvCxnSpPr>
          <p:spPr>
            <a:xfrm flipV="1">
              <a:off x="9075151" y="2558553"/>
              <a:ext cx="0" cy="74558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D80EB6D-8D67-4714-A1EB-EF47ECF7547A}"/>
                </a:ext>
              </a:extLst>
            </p:cNvPr>
            <p:cNvSpPr txBox="1"/>
            <p:nvPr/>
          </p:nvSpPr>
          <p:spPr>
            <a:xfrm>
              <a:off x="7340209" y="3104085"/>
              <a:ext cx="1813260" cy="400110"/>
            </a:xfrm>
            <a:prstGeom prst="rect">
              <a:avLst/>
            </a:prstGeom>
            <a:noFill/>
          </p:spPr>
          <p:txBody>
            <a:bodyPr wrap="square" rtlCol="0">
              <a:spAutoFit/>
            </a:bodyPr>
            <a:lstStyle/>
            <a:p>
              <a:r>
                <a:rPr lang="en-US" sz="2000" b="1" dirty="0">
                  <a:solidFill>
                    <a:srgbClr val="FF0000"/>
                  </a:solidFill>
                </a:rPr>
                <a:t>Hot Plate OFF</a:t>
              </a:r>
            </a:p>
          </p:txBody>
        </p:sp>
      </p:grpSp>
      <p:grpSp>
        <p:nvGrpSpPr>
          <p:cNvPr id="8" name="Group 7">
            <a:extLst>
              <a:ext uri="{FF2B5EF4-FFF2-40B4-BE49-F238E27FC236}">
                <a16:creationId xmlns:a16="http://schemas.microsoft.com/office/drawing/2014/main" id="{9A3419B2-BC00-4293-8141-673AC5DCC458}"/>
              </a:ext>
            </a:extLst>
          </p:cNvPr>
          <p:cNvGrpSpPr/>
          <p:nvPr/>
        </p:nvGrpSpPr>
        <p:grpSpPr>
          <a:xfrm>
            <a:off x="973614" y="2603674"/>
            <a:ext cx="1250716" cy="1509170"/>
            <a:chOff x="7277912" y="2621325"/>
            <a:chExt cx="937290" cy="1509170"/>
          </a:xfrm>
        </p:grpSpPr>
        <p:cxnSp>
          <p:nvCxnSpPr>
            <p:cNvPr id="9" name="Straight Arrow Connector 8">
              <a:extLst>
                <a:ext uri="{FF2B5EF4-FFF2-40B4-BE49-F238E27FC236}">
                  <a16:creationId xmlns:a16="http://schemas.microsoft.com/office/drawing/2014/main" id="{50D55B91-43E2-4E64-9409-E6749907B320}"/>
                </a:ext>
              </a:extLst>
            </p:cNvPr>
            <p:cNvCxnSpPr>
              <a:cxnSpLocks/>
            </p:cNvCxnSpPr>
            <p:nvPr/>
          </p:nvCxnSpPr>
          <p:spPr>
            <a:xfrm>
              <a:off x="7340209" y="3283858"/>
              <a:ext cx="0" cy="846637"/>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55D91A-F8B0-4D09-B0C4-A6E8D430618C}"/>
                </a:ext>
              </a:extLst>
            </p:cNvPr>
            <p:cNvSpPr txBox="1"/>
            <p:nvPr/>
          </p:nvSpPr>
          <p:spPr>
            <a:xfrm>
              <a:off x="7277912" y="2621325"/>
              <a:ext cx="937290" cy="707886"/>
            </a:xfrm>
            <a:prstGeom prst="rect">
              <a:avLst/>
            </a:prstGeom>
            <a:noFill/>
          </p:spPr>
          <p:txBody>
            <a:bodyPr wrap="square" rtlCol="0">
              <a:spAutoFit/>
            </a:bodyPr>
            <a:lstStyle/>
            <a:p>
              <a:r>
                <a:rPr lang="en-US" sz="2000" b="1" dirty="0">
                  <a:solidFill>
                    <a:srgbClr val="00B050"/>
                  </a:solidFill>
                </a:rPr>
                <a:t>Hot Plate ON</a:t>
              </a:r>
            </a:p>
          </p:txBody>
        </p:sp>
      </p:grpSp>
      <p:sp>
        <p:nvSpPr>
          <p:cNvPr id="2" name="TextBox 1">
            <a:extLst>
              <a:ext uri="{FF2B5EF4-FFF2-40B4-BE49-F238E27FC236}">
                <a16:creationId xmlns:a16="http://schemas.microsoft.com/office/drawing/2014/main" id="{6503381B-C1F5-4D09-8EC4-193CE228DB53}"/>
              </a:ext>
            </a:extLst>
          </p:cNvPr>
          <p:cNvSpPr txBox="1"/>
          <p:nvPr/>
        </p:nvSpPr>
        <p:spPr>
          <a:xfrm>
            <a:off x="7050130" y="1338350"/>
            <a:ext cx="4610784" cy="132343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The inner test point (closest to the hot plate) heated up faster (i.e. had a steeper temperature curve slope) as in the previous experiment.</a:t>
            </a:r>
          </a:p>
        </p:txBody>
      </p:sp>
      <p:sp>
        <p:nvSpPr>
          <p:cNvPr id="4" name="Slide Number Placeholder 3">
            <a:extLst>
              <a:ext uri="{FF2B5EF4-FFF2-40B4-BE49-F238E27FC236}">
                <a16:creationId xmlns:a16="http://schemas.microsoft.com/office/drawing/2014/main" id="{9B34518C-FC1F-42B8-BDDC-AB804F15761D}"/>
              </a:ext>
            </a:extLst>
          </p:cNvPr>
          <p:cNvSpPr>
            <a:spLocks noGrp="1"/>
          </p:cNvSpPr>
          <p:nvPr>
            <p:ph type="sldNum" sz="quarter" idx="12"/>
          </p:nvPr>
        </p:nvSpPr>
        <p:spPr>
          <a:xfrm>
            <a:off x="8660476" y="6335697"/>
            <a:ext cx="2743200" cy="365125"/>
          </a:xfrm>
        </p:spPr>
        <p:txBody>
          <a:bodyPr/>
          <a:lstStyle/>
          <a:p>
            <a:fld id="{FC979110-9A6D-4025-8DF7-F19C46686E32}" type="slidenum">
              <a:rPr lang="en-US" smtClean="0"/>
              <a:t>19</a:t>
            </a:fld>
            <a:endParaRPr lang="en-US" dirty="0"/>
          </a:p>
        </p:txBody>
      </p:sp>
      <p:sp>
        <p:nvSpPr>
          <p:cNvPr id="14" name="TextBox 13">
            <a:extLst>
              <a:ext uri="{FF2B5EF4-FFF2-40B4-BE49-F238E27FC236}">
                <a16:creationId xmlns:a16="http://schemas.microsoft.com/office/drawing/2014/main" id="{5B80FCDE-0BA9-41C2-A6AF-489A52EE5E5E}"/>
              </a:ext>
            </a:extLst>
          </p:cNvPr>
          <p:cNvSpPr txBox="1"/>
          <p:nvPr/>
        </p:nvSpPr>
        <p:spPr>
          <a:xfrm>
            <a:off x="1385656" y="318727"/>
            <a:ext cx="9420688" cy="584775"/>
          </a:xfrm>
          <a:prstGeom prst="rect">
            <a:avLst/>
          </a:prstGeom>
          <a:noFill/>
        </p:spPr>
        <p:txBody>
          <a:bodyPr wrap="square" rtlCol="0">
            <a:spAutoFit/>
          </a:bodyPr>
          <a:lstStyle/>
          <a:p>
            <a:pPr algn="ctr"/>
            <a:r>
              <a:rPr lang="en-US" sz="3200" dirty="0">
                <a:solidFill>
                  <a:srgbClr val="FF0000"/>
                </a:solidFill>
              </a:rPr>
              <a:t>Conduction Experiment (insulated) – Observations</a:t>
            </a:r>
          </a:p>
        </p:txBody>
      </p:sp>
      <p:sp>
        <p:nvSpPr>
          <p:cNvPr id="15" name="TextBox 14">
            <a:extLst>
              <a:ext uri="{FF2B5EF4-FFF2-40B4-BE49-F238E27FC236}">
                <a16:creationId xmlns:a16="http://schemas.microsoft.com/office/drawing/2014/main" id="{37C45677-5A8E-4C64-A2A5-3C2229B66D02}"/>
              </a:ext>
            </a:extLst>
          </p:cNvPr>
          <p:cNvSpPr txBox="1"/>
          <p:nvPr/>
        </p:nvSpPr>
        <p:spPr>
          <a:xfrm>
            <a:off x="7067693" y="2753621"/>
            <a:ext cx="4610784" cy="132343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Both test points reached a maximum temperature then held that temperature over time until the hot plate was turned off. </a:t>
            </a:r>
          </a:p>
        </p:txBody>
      </p:sp>
      <p:sp>
        <p:nvSpPr>
          <p:cNvPr id="16" name="TextBox 15">
            <a:extLst>
              <a:ext uri="{FF2B5EF4-FFF2-40B4-BE49-F238E27FC236}">
                <a16:creationId xmlns:a16="http://schemas.microsoft.com/office/drawing/2014/main" id="{F6FC3BE6-B4E6-4961-B2A9-01BED701428B}"/>
              </a:ext>
            </a:extLst>
          </p:cNvPr>
          <p:cNvSpPr txBox="1"/>
          <p:nvPr/>
        </p:nvSpPr>
        <p:spPr>
          <a:xfrm>
            <a:off x="7067693" y="4190715"/>
            <a:ext cx="4610784" cy="101566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There seemed to be very little cooling time lag once the hot plate was turned off.</a:t>
            </a:r>
          </a:p>
        </p:txBody>
      </p:sp>
    </p:spTree>
    <p:extLst>
      <p:ext uri="{BB962C8B-B14F-4D97-AF65-F5344CB8AC3E}">
        <p14:creationId xmlns:p14="http://schemas.microsoft.com/office/powerpoint/2010/main" val="118401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8C7B03-BB37-41D7-B8BB-80674DEC9A2D}"/>
              </a:ext>
            </a:extLst>
          </p:cNvPr>
          <p:cNvSpPr txBox="1"/>
          <p:nvPr/>
        </p:nvSpPr>
        <p:spPr>
          <a:xfrm>
            <a:off x="3387969" y="309488"/>
            <a:ext cx="5416062" cy="584775"/>
          </a:xfrm>
          <a:prstGeom prst="rect">
            <a:avLst/>
          </a:prstGeom>
          <a:noFill/>
        </p:spPr>
        <p:txBody>
          <a:bodyPr wrap="square" rtlCol="0">
            <a:spAutoFit/>
          </a:bodyPr>
          <a:lstStyle/>
          <a:p>
            <a:pPr algn="ctr"/>
            <a:r>
              <a:rPr lang="en-US" sz="3200" dirty="0">
                <a:solidFill>
                  <a:srgbClr val="FF0000"/>
                </a:solidFill>
              </a:rPr>
              <a:t>What is “Heat”</a:t>
            </a:r>
          </a:p>
        </p:txBody>
      </p:sp>
      <p:sp>
        <p:nvSpPr>
          <p:cNvPr id="3" name="TextBox 2">
            <a:extLst>
              <a:ext uri="{FF2B5EF4-FFF2-40B4-BE49-F238E27FC236}">
                <a16:creationId xmlns:a16="http://schemas.microsoft.com/office/drawing/2014/main" id="{4DB8C6F0-117D-4D3F-9FBB-FDB3F5A36CCD}"/>
              </a:ext>
            </a:extLst>
          </p:cNvPr>
          <p:cNvSpPr txBox="1"/>
          <p:nvPr/>
        </p:nvSpPr>
        <p:spPr>
          <a:xfrm>
            <a:off x="670560" y="1120676"/>
            <a:ext cx="1033975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Prior to the 19</a:t>
            </a:r>
            <a:r>
              <a:rPr lang="en-US" sz="2400" baseline="30000" dirty="0"/>
              <a:t>th</a:t>
            </a:r>
            <a:r>
              <a:rPr lang="en-US" sz="2400" dirty="0"/>
              <a:t> Century, it was thought that an object’s temperature was due to the amount of “caloric” it contained.  This implied there was some sort of physical material than governed an object’s temperature.  Two objects with different temperatures would transfer caloric when they were placed in contact.  The flow of caloric would cease when the levels were the same in each object – which meant they were at the same temperature</a:t>
            </a:r>
            <a:endParaRPr lang="en-US" dirty="0"/>
          </a:p>
        </p:txBody>
      </p:sp>
      <p:sp>
        <p:nvSpPr>
          <p:cNvPr id="4" name="TextBox 3">
            <a:extLst>
              <a:ext uri="{FF2B5EF4-FFF2-40B4-BE49-F238E27FC236}">
                <a16:creationId xmlns:a16="http://schemas.microsoft.com/office/drawing/2014/main" id="{A7E379B1-908B-4382-84D2-4DC098C6603F}"/>
              </a:ext>
            </a:extLst>
          </p:cNvPr>
          <p:cNvSpPr txBox="1"/>
          <p:nvPr/>
        </p:nvSpPr>
        <p:spPr>
          <a:xfrm>
            <a:off x="670560" y="3655413"/>
            <a:ext cx="10339754"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We know today that an object’s temperature is not due to a physical substance, however we still think of “heat” as a “something” that is transferred from one object to another.  A common definition of heat is </a:t>
            </a:r>
            <a:r>
              <a:rPr lang="en-US" sz="2400" dirty="0">
                <a:solidFill>
                  <a:srgbClr val="FF0000"/>
                </a:solidFill>
              </a:rPr>
              <a:t>“that which is transferred between a system and its surroundings as a result of temperature differences only”</a:t>
            </a:r>
            <a:r>
              <a:rPr lang="en-US" sz="2400" dirty="0"/>
              <a:t>.  Not a great definition, but it is an accepted one…</a:t>
            </a:r>
            <a:endParaRPr lang="en-US" dirty="0"/>
          </a:p>
        </p:txBody>
      </p:sp>
      <p:sp>
        <p:nvSpPr>
          <p:cNvPr id="6" name="Slide Number Placeholder 5">
            <a:extLst>
              <a:ext uri="{FF2B5EF4-FFF2-40B4-BE49-F238E27FC236}">
                <a16:creationId xmlns:a16="http://schemas.microsoft.com/office/drawing/2014/main" id="{F481EEA6-D4E2-409D-9052-B00013B534D5}"/>
              </a:ext>
            </a:extLst>
          </p:cNvPr>
          <p:cNvSpPr>
            <a:spLocks noGrp="1"/>
          </p:cNvSpPr>
          <p:nvPr>
            <p:ph type="sldNum" sz="quarter" idx="12"/>
          </p:nvPr>
        </p:nvSpPr>
        <p:spPr/>
        <p:txBody>
          <a:bodyPr/>
          <a:lstStyle/>
          <a:p>
            <a:fld id="{FC979110-9A6D-4025-8DF7-F19C46686E32}" type="slidenum">
              <a:rPr lang="en-US" smtClean="0"/>
              <a:t>2</a:t>
            </a:fld>
            <a:endParaRPr lang="en-US"/>
          </a:p>
        </p:txBody>
      </p:sp>
    </p:spTree>
    <p:extLst>
      <p:ext uri="{BB962C8B-B14F-4D97-AF65-F5344CB8AC3E}">
        <p14:creationId xmlns:p14="http://schemas.microsoft.com/office/powerpoint/2010/main" val="1153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5BB0DB-7404-4877-8120-FBE60DFE71CC}"/>
              </a:ext>
            </a:extLst>
          </p:cNvPr>
          <p:cNvSpPr>
            <a:spLocks noGrp="1"/>
          </p:cNvSpPr>
          <p:nvPr>
            <p:ph type="sldNum" sz="quarter" idx="12"/>
          </p:nvPr>
        </p:nvSpPr>
        <p:spPr/>
        <p:txBody>
          <a:bodyPr/>
          <a:lstStyle/>
          <a:p>
            <a:fld id="{FC979110-9A6D-4025-8DF7-F19C46686E32}" type="slidenum">
              <a:rPr lang="en-US" smtClean="0"/>
              <a:t>20</a:t>
            </a:fld>
            <a:endParaRPr lang="en-US"/>
          </a:p>
        </p:txBody>
      </p:sp>
      <p:graphicFrame>
        <p:nvGraphicFramePr>
          <p:cNvPr id="3" name="Chart 2">
            <a:extLst>
              <a:ext uri="{FF2B5EF4-FFF2-40B4-BE49-F238E27FC236}">
                <a16:creationId xmlns:a16="http://schemas.microsoft.com/office/drawing/2014/main" id="{0E0E4765-09B9-4B54-8762-2910175D5675}"/>
              </a:ext>
            </a:extLst>
          </p:cNvPr>
          <p:cNvGraphicFramePr>
            <a:graphicFrameLocks/>
          </p:cNvGraphicFramePr>
          <p:nvPr>
            <p:extLst>
              <p:ext uri="{D42A27DB-BD31-4B8C-83A1-F6EECF244321}">
                <p14:modId xmlns:p14="http://schemas.microsoft.com/office/powerpoint/2010/main" val="1377092601"/>
              </p:ext>
            </p:extLst>
          </p:nvPr>
        </p:nvGraphicFramePr>
        <p:xfrm>
          <a:off x="371302" y="1019579"/>
          <a:ext cx="6600307" cy="533677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658A421-7E90-4E3E-B919-E5D9F1B50928}"/>
              </a:ext>
            </a:extLst>
          </p:cNvPr>
          <p:cNvSpPr txBox="1"/>
          <p:nvPr/>
        </p:nvSpPr>
        <p:spPr>
          <a:xfrm>
            <a:off x="7132320" y="1429789"/>
            <a:ext cx="4522123" cy="132343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Even though the hot plate temperature setting was the same for both tests, the insulated bar reached higher temperatures. </a:t>
            </a:r>
          </a:p>
        </p:txBody>
      </p:sp>
      <p:sp>
        <p:nvSpPr>
          <p:cNvPr id="7" name="TextBox 6">
            <a:extLst>
              <a:ext uri="{FF2B5EF4-FFF2-40B4-BE49-F238E27FC236}">
                <a16:creationId xmlns:a16="http://schemas.microsoft.com/office/drawing/2014/main" id="{3141E7FC-8BEA-476C-AD7A-80BA1AA1989B}"/>
              </a:ext>
            </a:extLst>
          </p:cNvPr>
          <p:cNvSpPr txBox="1"/>
          <p:nvPr/>
        </p:nvSpPr>
        <p:spPr>
          <a:xfrm>
            <a:off x="4096547" y="1565111"/>
            <a:ext cx="1813260" cy="400110"/>
          </a:xfrm>
          <a:prstGeom prst="rect">
            <a:avLst/>
          </a:prstGeom>
          <a:noFill/>
        </p:spPr>
        <p:txBody>
          <a:bodyPr wrap="square" rtlCol="0">
            <a:spAutoFit/>
          </a:bodyPr>
          <a:lstStyle/>
          <a:p>
            <a:r>
              <a:rPr lang="en-US" sz="2000" b="1" dirty="0">
                <a:solidFill>
                  <a:srgbClr val="FF0000"/>
                </a:solidFill>
              </a:rPr>
              <a:t>Hot Plate OFF</a:t>
            </a:r>
          </a:p>
        </p:txBody>
      </p:sp>
      <p:sp>
        <p:nvSpPr>
          <p:cNvPr id="8" name="TextBox 7">
            <a:extLst>
              <a:ext uri="{FF2B5EF4-FFF2-40B4-BE49-F238E27FC236}">
                <a16:creationId xmlns:a16="http://schemas.microsoft.com/office/drawing/2014/main" id="{D960490E-2434-4E0B-8A86-429D5710D0C7}"/>
              </a:ext>
            </a:extLst>
          </p:cNvPr>
          <p:cNvSpPr txBox="1"/>
          <p:nvPr/>
        </p:nvSpPr>
        <p:spPr>
          <a:xfrm>
            <a:off x="371301" y="202350"/>
            <a:ext cx="11283141" cy="584775"/>
          </a:xfrm>
          <a:prstGeom prst="rect">
            <a:avLst/>
          </a:prstGeom>
          <a:noFill/>
        </p:spPr>
        <p:txBody>
          <a:bodyPr wrap="square" rtlCol="0">
            <a:spAutoFit/>
          </a:bodyPr>
          <a:lstStyle/>
          <a:p>
            <a:pPr algn="ctr"/>
            <a:r>
              <a:rPr lang="en-US" sz="3200" dirty="0">
                <a:solidFill>
                  <a:srgbClr val="FF0000"/>
                </a:solidFill>
              </a:rPr>
              <a:t>Comparison – Insulated and Uninsulated Test Point Temperatures</a:t>
            </a:r>
          </a:p>
        </p:txBody>
      </p:sp>
      <p:sp>
        <p:nvSpPr>
          <p:cNvPr id="9" name="TextBox 8">
            <a:extLst>
              <a:ext uri="{FF2B5EF4-FFF2-40B4-BE49-F238E27FC236}">
                <a16:creationId xmlns:a16="http://schemas.microsoft.com/office/drawing/2014/main" id="{C843492C-EE4D-4E01-A214-E04EDB7E004E}"/>
              </a:ext>
            </a:extLst>
          </p:cNvPr>
          <p:cNvSpPr txBox="1"/>
          <p:nvPr/>
        </p:nvSpPr>
        <p:spPr>
          <a:xfrm>
            <a:off x="7132320" y="2980078"/>
            <a:ext cx="4522123" cy="101566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The slopes of the temperature lines are nearly identical for the first 2 minutes of the experiment.</a:t>
            </a:r>
          </a:p>
        </p:txBody>
      </p:sp>
    </p:spTree>
    <p:extLst>
      <p:ext uri="{BB962C8B-B14F-4D97-AF65-F5344CB8AC3E}">
        <p14:creationId xmlns:p14="http://schemas.microsoft.com/office/powerpoint/2010/main" val="29572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2C7685-7D66-4D53-8268-51D76F1E3122}"/>
              </a:ext>
            </a:extLst>
          </p:cNvPr>
          <p:cNvSpPr>
            <a:spLocks noGrp="1"/>
          </p:cNvSpPr>
          <p:nvPr>
            <p:ph type="sldNum" sz="quarter" idx="12"/>
          </p:nvPr>
        </p:nvSpPr>
        <p:spPr/>
        <p:txBody>
          <a:bodyPr/>
          <a:lstStyle/>
          <a:p>
            <a:fld id="{FC979110-9A6D-4025-8DF7-F19C46686E32}" type="slidenum">
              <a:rPr lang="en-US" smtClean="0"/>
              <a:t>21</a:t>
            </a:fld>
            <a:endParaRPr lang="en-US"/>
          </a:p>
        </p:txBody>
      </p:sp>
      <p:sp>
        <p:nvSpPr>
          <p:cNvPr id="3" name="TextBox 2">
            <a:extLst>
              <a:ext uri="{FF2B5EF4-FFF2-40B4-BE49-F238E27FC236}">
                <a16:creationId xmlns:a16="http://schemas.microsoft.com/office/drawing/2014/main" id="{9C3D2153-A598-4ED3-AA5D-6D451C9ADCB3}"/>
              </a:ext>
            </a:extLst>
          </p:cNvPr>
          <p:cNvSpPr txBox="1"/>
          <p:nvPr/>
        </p:nvSpPr>
        <p:spPr>
          <a:xfrm>
            <a:off x="1812174" y="1739213"/>
            <a:ext cx="8567652" cy="1815882"/>
          </a:xfrm>
          <a:prstGeom prst="rect">
            <a:avLst/>
          </a:prstGeom>
          <a:noFill/>
        </p:spPr>
        <p:txBody>
          <a:bodyPr wrap="square" rtlCol="0">
            <a:spAutoFit/>
          </a:bodyPr>
          <a:lstStyle/>
          <a:p>
            <a:pPr algn="ctr"/>
            <a:r>
              <a:rPr lang="en-US" sz="2800" dirty="0"/>
              <a:t>While the temperature curves give a good indication of what is going on, we can look at another parameter that can provide some more insight.  This parameter is the “Heat Conduction Rate”.</a:t>
            </a:r>
          </a:p>
        </p:txBody>
      </p:sp>
    </p:spTree>
    <p:extLst>
      <p:ext uri="{BB962C8B-B14F-4D97-AF65-F5344CB8AC3E}">
        <p14:creationId xmlns:p14="http://schemas.microsoft.com/office/powerpoint/2010/main" val="405545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FB59AA-1772-46A0-8F44-4719BD753099}"/>
              </a:ext>
            </a:extLst>
          </p:cNvPr>
          <p:cNvSpPr txBox="1"/>
          <p:nvPr/>
        </p:nvSpPr>
        <p:spPr>
          <a:xfrm>
            <a:off x="3486443" y="253218"/>
            <a:ext cx="5416062" cy="584775"/>
          </a:xfrm>
          <a:prstGeom prst="rect">
            <a:avLst/>
          </a:prstGeom>
          <a:noFill/>
        </p:spPr>
        <p:txBody>
          <a:bodyPr wrap="square" rtlCol="0">
            <a:spAutoFit/>
          </a:bodyPr>
          <a:lstStyle/>
          <a:p>
            <a:pPr algn="ctr"/>
            <a:r>
              <a:rPr lang="en-US" sz="3200" dirty="0">
                <a:solidFill>
                  <a:srgbClr val="FF0000"/>
                </a:solidFill>
              </a:rPr>
              <a:t>Heat Conduction Rate</a:t>
            </a:r>
          </a:p>
        </p:txBody>
      </p:sp>
      <p:sp>
        <p:nvSpPr>
          <p:cNvPr id="4" name="TextBox 3">
            <a:extLst>
              <a:ext uri="{FF2B5EF4-FFF2-40B4-BE49-F238E27FC236}">
                <a16:creationId xmlns:a16="http://schemas.microsoft.com/office/drawing/2014/main" id="{4ED5C742-E0FE-4EB0-8046-0A6863E896F5}"/>
              </a:ext>
            </a:extLst>
          </p:cNvPr>
          <p:cNvSpPr txBox="1"/>
          <p:nvPr/>
        </p:nvSpPr>
        <p:spPr>
          <a:xfrm>
            <a:off x="1087576" y="2289546"/>
            <a:ext cx="2842953" cy="1384995"/>
          </a:xfrm>
          <a:prstGeom prst="rect">
            <a:avLst/>
          </a:prstGeom>
          <a:noFill/>
        </p:spPr>
        <p:txBody>
          <a:bodyPr wrap="square" rtlCol="0">
            <a:spAutoFit/>
          </a:bodyPr>
          <a:lstStyle/>
          <a:p>
            <a:r>
              <a:rPr lang="en-US" sz="2800" b="1" dirty="0"/>
              <a:t>                      dT</a:t>
            </a:r>
          </a:p>
          <a:p>
            <a:r>
              <a:rPr lang="en-US" sz="2800" b="1" dirty="0"/>
              <a:t>H   =   - k A  -----</a:t>
            </a:r>
          </a:p>
          <a:p>
            <a:r>
              <a:rPr lang="en-US" sz="2800" b="1" dirty="0"/>
              <a:t>                      dx</a:t>
            </a:r>
          </a:p>
        </p:txBody>
      </p:sp>
      <p:sp>
        <p:nvSpPr>
          <p:cNvPr id="5" name="TextBox 4">
            <a:extLst>
              <a:ext uri="{FF2B5EF4-FFF2-40B4-BE49-F238E27FC236}">
                <a16:creationId xmlns:a16="http://schemas.microsoft.com/office/drawing/2014/main" id="{C5C6C60A-7DE3-4915-97C9-57A30804B276}"/>
              </a:ext>
            </a:extLst>
          </p:cNvPr>
          <p:cNvSpPr txBox="1"/>
          <p:nvPr/>
        </p:nvSpPr>
        <p:spPr>
          <a:xfrm>
            <a:off x="4289374" y="1794632"/>
            <a:ext cx="6772102" cy="461665"/>
          </a:xfrm>
          <a:prstGeom prst="rect">
            <a:avLst/>
          </a:prstGeom>
          <a:noFill/>
        </p:spPr>
        <p:txBody>
          <a:bodyPr wrap="square" rtlCol="0">
            <a:spAutoFit/>
          </a:bodyPr>
          <a:lstStyle/>
          <a:p>
            <a:r>
              <a:rPr lang="en-US" sz="2400" dirty="0"/>
              <a:t>H   =   Heat Transfer Rate (calories per second)</a:t>
            </a:r>
          </a:p>
        </p:txBody>
      </p:sp>
      <p:sp>
        <p:nvSpPr>
          <p:cNvPr id="6" name="TextBox 5">
            <a:extLst>
              <a:ext uri="{FF2B5EF4-FFF2-40B4-BE49-F238E27FC236}">
                <a16:creationId xmlns:a16="http://schemas.microsoft.com/office/drawing/2014/main" id="{83611C84-744B-47CC-A526-3DCE76A18130}"/>
              </a:ext>
            </a:extLst>
          </p:cNvPr>
          <p:cNvSpPr txBox="1"/>
          <p:nvPr/>
        </p:nvSpPr>
        <p:spPr>
          <a:xfrm>
            <a:off x="924796" y="976525"/>
            <a:ext cx="6772102" cy="461665"/>
          </a:xfrm>
          <a:prstGeom prst="rect">
            <a:avLst/>
          </a:prstGeom>
          <a:noFill/>
        </p:spPr>
        <p:txBody>
          <a:bodyPr wrap="square" rtlCol="0">
            <a:spAutoFit/>
          </a:bodyPr>
          <a:lstStyle/>
          <a:p>
            <a:r>
              <a:rPr lang="en-US" sz="2400" dirty="0"/>
              <a:t>The </a:t>
            </a:r>
            <a:r>
              <a:rPr lang="en-US" sz="2400" b="1" dirty="0"/>
              <a:t>Heat Conduction Equation </a:t>
            </a:r>
            <a:r>
              <a:rPr lang="en-US" sz="2400" dirty="0"/>
              <a:t>is as follows:</a:t>
            </a:r>
          </a:p>
        </p:txBody>
      </p:sp>
      <p:sp>
        <p:nvSpPr>
          <p:cNvPr id="7" name="TextBox 6">
            <a:extLst>
              <a:ext uri="{FF2B5EF4-FFF2-40B4-BE49-F238E27FC236}">
                <a16:creationId xmlns:a16="http://schemas.microsoft.com/office/drawing/2014/main" id="{9CB812FC-7DD1-40C7-8D62-14A8ED2297E8}"/>
              </a:ext>
            </a:extLst>
          </p:cNvPr>
          <p:cNvSpPr txBox="1"/>
          <p:nvPr/>
        </p:nvSpPr>
        <p:spPr>
          <a:xfrm>
            <a:off x="4289373" y="2520379"/>
            <a:ext cx="7348451" cy="461665"/>
          </a:xfrm>
          <a:prstGeom prst="rect">
            <a:avLst/>
          </a:prstGeom>
          <a:noFill/>
        </p:spPr>
        <p:txBody>
          <a:bodyPr wrap="square" rtlCol="0">
            <a:spAutoFit/>
          </a:bodyPr>
          <a:lstStyle/>
          <a:p>
            <a:r>
              <a:rPr lang="en-US" sz="2400" dirty="0"/>
              <a:t>k    =   Thermal Conductivity (calorie / (meter * </a:t>
            </a:r>
            <a:r>
              <a:rPr lang="en-US" sz="2400" dirty="0">
                <a:latin typeface="Calibri" panose="020F0502020204030204" pitchFamily="34" charset="0"/>
                <a:cs typeface="Calibri" panose="020F0502020204030204" pitchFamily="34" charset="0"/>
              </a:rPr>
              <a:t>⁰</a:t>
            </a:r>
            <a:r>
              <a:rPr lang="en-US" sz="2400" dirty="0"/>
              <a:t>C * Sec) )</a:t>
            </a:r>
          </a:p>
        </p:txBody>
      </p:sp>
      <p:sp>
        <p:nvSpPr>
          <p:cNvPr id="8" name="TextBox 7">
            <a:extLst>
              <a:ext uri="{FF2B5EF4-FFF2-40B4-BE49-F238E27FC236}">
                <a16:creationId xmlns:a16="http://schemas.microsoft.com/office/drawing/2014/main" id="{160AD98D-2DC0-4098-9A01-57F31137DD88}"/>
              </a:ext>
            </a:extLst>
          </p:cNvPr>
          <p:cNvSpPr txBox="1"/>
          <p:nvPr/>
        </p:nvSpPr>
        <p:spPr>
          <a:xfrm>
            <a:off x="4289373" y="3211952"/>
            <a:ext cx="6815051" cy="830997"/>
          </a:xfrm>
          <a:prstGeom prst="rect">
            <a:avLst/>
          </a:prstGeom>
          <a:noFill/>
        </p:spPr>
        <p:txBody>
          <a:bodyPr wrap="square" rtlCol="0">
            <a:spAutoFit/>
          </a:bodyPr>
          <a:lstStyle/>
          <a:p>
            <a:r>
              <a:rPr lang="en-US" sz="2400" dirty="0"/>
              <a:t>A    =   Cross-sectional Area of the heat path that heat</a:t>
            </a:r>
          </a:p>
          <a:p>
            <a:r>
              <a:rPr lang="en-US" sz="2400" dirty="0"/>
              <a:t>            is traveling along (m</a:t>
            </a:r>
            <a:r>
              <a:rPr lang="en-US" sz="2400" baseline="30000" dirty="0"/>
              <a:t>2</a:t>
            </a:r>
            <a:r>
              <a:rPr lang="en-US" sz="2400" dirty="0"/>
              <a:t>)</a:t>
            </a:r>
          </a:p>
        </p:txBody>
      </p:sp>
      <p:sp>
        <p:nvSpPr>
          <p:cNvPr id="9" name="TextBox 8">
            <a:extLst>
              <a:ext uri="{FF2B5EF4-FFF2-40B4-BE49-F238E27FC236}">
                <a16:creationId xmlns:a16="http://schemas.microsoft.com/office/drawing/2014/main" id="{317C8300-6F20-4082-8CEB-137EAC138DD1}"/>
              </a:ext>
            </a:extLst>
          </p:cNvPr>
          <p:cNvSpPr txBox="1"/>
          <p:nvPr/>
        </p:nvSpPr>
        <p:spPr>
          <a:xfrm>
            <a:off x="4289373" y="4294169"/>
            <a:ext cx="6772102" cy="461665"/>
          </a:xfrm>
          <a:prstGeom prst="rect">
            <a:avLst/>
          </a:prstGeom>
          <a:noFill/>
        </p:spPr>
        <p:txBody>
          <a:bodyPr wrap="square" rtlCol="0">
            <a:spAutoFit/>
          </a:bodyPr>
          <a:lstStyle/>
          <a:p>
            <a:r>
              <a:rPr lang="en-US" sz="2400" dirty="0"/>
              <a:t>dT/dx   =   Temperature Gradient along heat path</a:t>
            </a:r>
          </a:p>
        </p:txBody>
      </p:sp>
      <p:sp>
        <p:nvSpPr>
          <p:cNvPr id="10" name="Slide Number Placeholder 9">
            <a:extLst>
              <a:ext uri="{FF2B5EF4-FFF2-40B4-BE49-F238E27FC236}">
                <a16:creationId xmlns:a16="http://schemas.microsoft.com/office/drawing/2014/main" id="{580F860E-193A-4A1B-82F8-2FC145C33787}"/>
              </a:ext>
            </a:extLst>
          </p:cNvPr>
          <p:cNvSpPr>
            <a:spLocks noGrp="1"/>
          </p:cNvSpPr>
          <p:nvPr>
            <p:ph type="sldNum" sz="quarter" idx="12"/>
          </p:nvPr>
        </p:nvSpPr>
        <p:spPr/>
        <p:txBody>
          <a:bodyPr/>
          <a:lstStyle/>
          <a:p>
            <a:fld id="{FC979110-9A6D-4025-8DF7-F19C46686E32}" type="slidenum">
              <a:rPr lang="en-US" smtClean="0"/>
              <a:t>22</a:t>
            </a:fld>
            <a:endParaRPr lang="en-US"/>
          </a:p>
        </p:txBody>
      </p:sp>
      <p:sp>
        <p:nvSpPr>
          <p:cNvPr id="2" name="TextBox 1">
            <a:extLst>
              <a:ext uri="{FF2B5EF4-FFF2-40B4-BE49-F238E27FC236}">
                <a16:creationId xmlns:a16="http://schemas.microsoft.com/office/drawing/2014/main" id="{DF6A8BAB-1C47-47AD-94DF-0D4652B9CF6B}"/>
              </a:ext>
            </a:extLst>
          </p:cNvPr>
          <p:cNvSpPr txBox="1"/>
          <p:nvPr/>
        </p:nvSpPr>
        <p:spPr>
          <a:xfrm>
            <a:off x="924796" y="4854640"/>
            <a:ext cx="10713028" cy="1569660"/>
          </a:xfrm>
          <a:prstGeom prst="rect">
            <a:avLst/>
          </a:prstGeom>
          <a:noFill/>
        </p:spPr>
        <p:txBody>
          <a:bodyPr wrap="square" rtlCol="0">
            <a:spAutoFit/>
          </a:bodyPr>
          <a:lstStyle/>
          <a:p>
            <a:r>
              <a:rPr lang="en-US" sz="2400" b="1" dirty="0">
                <a:solidFill>
                  <a:srgbClr val="FF0000"/>
                </a:solidFill>
              </a:rPr>
              <a:t>Note:</a:t>
            </a:r>
            <a:r>
              <a:rPr lang="en-US" sz="2400" dirty="0"/>
              <a:t> </a:t>
            </a:r>
            <a:r>
              <a:rPr lang="en-US" sz="2400" i="1" dirty="0"/>
              <a:t>Since heat moves from “hot to cold” the dT in the equation would be negative.  The negative sign is introduced in the equation to make “H” positive as we move long the bar.  Since the following calculations use the absolute value of the dT, the negative sign will be dropped. </a:t>
            </a:r>
          </a:p>
        </p:txBody>
      </p:sp>
    </p:spTree>
    <p:extLst>
      <p:ext uri="{BB962C8B-B14F-4D97-AF65-F5344CB8AC3E}">
        <p14:creationId xmlns:p14="http://schemas.microsoft.com/office/powerpoint/2010/main" val="409480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51B829-4085-40BD-8121-D42F75A50915}"/>
              </a:ext>
            </a:extLst>
          </p:cNvPr>
          <p:cNvSpPr>
            <a:spLocks noGrp="1"/>
          </p:cNvSpPr>
          <p:nvPr>
            <p:ph type="sldNum" sz="quarter" idx="12"/>
          </p:nvPr>
        </p:nvSpPr>
        <p:spPr/>
        <p:txBody>
          <a:bodyPr/>
          <a:lstStyle/>
          <a:p>
            <a:fld id="{FC979110-9A6D-4025-8DF7-F19C46686E32}" type="slidenum">
              <a:rPr lang="en-US" smtClean="0"/>
              <a:t>23</a:t>
            </a:fld>
            <a:endParaRPr lang="en-US"/>
          </a:p>
        </p:txBody>
      </p:sp>
      <p:sp>
        <p:nvSpPr>
          <p:cNvPr id="4" name="TextBox 3">
            <a:extLst>
              <a:ext uri="{FF2B5EF4-FFF2-40B4-BE49-F238E27FC236}">
                <a16:creationId xmlns:a16="http://schemas.microsoft.com/office/drawing/2014/main" id="{38BA7C05-1525-48E5-8869-D3663648AD43}"/>
              </a:ext>
            </a:extLst>
          </p:cNvPr>
          <p:cNvSpPr txBox="1"/>
          <p:nvPr/>
        </p:nvSpPr>
        <p:spPr>
          <a:xfrm>
            <a:off x="773193" y="1292271"/>
            <a:ext cx="10842561" cy="4524315"/>
          </a:xfrm>
          <a:prstGeom prst="rect">
            <a:avLst/>
          </a:prstGeom>
          <a:noFill/>
        </p:spPr>
        <p:txBody>
          <a:bodyPr wrap="square" rtlCol="0">
            <a:spAutoFit/>
          </a:bodyPr>
          <a:lstStyle/>
          <a:p>
            <a:r>
              <a:rPr lang="en-US" sz="2400" dirty="0"/>
              <a:t>This equation states that the heat flowing along a uniform conduction path (i.e. aluminum bar) is a function of:</a:t>
            </a:r>
          </a:p>
          <a:p>
            <a:endParaRPr lang="en-US" sz="2400" dirty="0"/>
          </a:p>
          <a:p>
            <a:pPr marL="342900" indent="-342900">
              <a:buFont typeface="Arial" panose="020B0604020202020204" pitchFamily="34" charset="0"/>
              <a:buChar char="•"/>
            </a:pPr>
            <a:r>
              <a:rPr lang="en-US" sz="2400" dirty="0"/>
              <a:t>The temperature difference between the hot end of the path and the cold end of the path (dT/dx).  Larger gradient = more heat flowing along the rod.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cross-sectional area of the conduction path (A).  A path with a larger cross-sectional area will conduct more heat.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Thermal Conductivity (k) of the material making up the conduction path.  A material with a higher thermal conductivity will conduct heat faster. </a:t>
            </a:r>
          </a:p>
          <a:p>
            <a:pPr marL="342900" indent="-342900">
              <a:buFont typeface="Arial" panose="020B0604020202020204" pitchFamily="34" charset="0"/>
              <a:buChar char="•"/>
            </a:pPr>
            <a:endParaRPr lang="en-US" sz="2400" dirty="0"/>
          </a:p>
        </p:txBody>
      </p:sp>
      <p:sp>
        <p:nvSpPr>
          <p:cNvPr id="5" name="TextBox 4">
            <a:extLst>
              <a:ext uri="{FF2B5EF4-FFF2-40B4-BE49-F238E27FC236}">
                <a16:creationId xmlns:a16="http://schemas.microsoft.com/office/drawing/2014/main" id="{2300630D-4BB4-4DA1-A7C5-193D9ABB7A85}"/>
              </a:ext>
            </a:extLst>
          </p:cNvPr>
          <p:cNvSpPr txBox="1"/>
          <p:nvPr/>
        </p:nvSpPr>
        <p:spPr>
          <a:xfrm>
            <a:off x="3486443" y="253218"/>
            <a:ext cx="5416062" cy="584775"/>
          </a:xfrm>
          <a:prstGeom prst="rect">
            <a:avLst/>
          </a:prstGeom>
          <a:noFill/>
        </p:spPr>
        <p:txBody>
          <a:bodyPr wrap="square" rtlCol="0">
            <a:spAutoFit/>
          </a:bodyPr>
          <a:lstStyle/>
          <a:p>
            <a:pPr algn="ctr"/>
            <a:r>
              <a:rPr lang="en-US" sz="3200" dirty="0">
                <a:solidFill>
                  <a:srgbClr val="FF0000"/>
                </a:solidFill>
              </a:rPr>
              <a:t>Heat Conduction Rate</a:t>
            </a:r>
          </a:p>
        </p:txBody>
      </p:sp>
    </p:spTree>
    <p:extLst>
      <p:ext uri="{BB962C8B-B14F-4D97-AF65-F5344CB8AC3E}">
        <p14:creationId xmlns:p14="http://schemas.microsoft.com/office/powerpoint/2010/main" val="401008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F42E20C-A8E3-485D-A66F-ACBFF01477CD}"/>
              </a:ext>
            </a:extLst>
          </p:cNvPr>
          <p:cNvGraphicFramePr>
            <a:graphicFrameLocks noGrp="1"/>
          </p:cNvGraphicFramePr>
          <p:nvPr>
            <p:extLst>
              <p:ext uri="{D42A27DB-BD31-4B8C-83A1-F6EECF244321}">
                <p14:modId xmlns:p14="http://schemas.microsoft.com/office/powerpoint/2010/main" val="722337008"/>
              </p:ext>
            </p:extLst>
          </p:nvPr>
        </p:nvGraphicFramePr>
        <p:xfrm>
          <a:off x="640993" y="2642975"/>
          <a:ext cx="4767814" cy="1854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val="2902624854"/>
                    </a:ext>
                  </a:extLst>
                </a:gridCol>
                <a:gridCol w="2383907">
                  <a:extLst>
                    <a:ext uri="{9D8B030D-6E8A-4147-A177-3AD203B41FA5}">
                      <a16:colId xmlns:a16="http://schemas.microsoft.com/office/drawing/2014/main" val="826097625"/>
                    </a:ext>
                  </a:extLst>
                </a:gridCol>
              </a:tblGrid>
              <a:tr h="370840">
                <a:tc>
                  <a:txBody>
                    <a:bodyPr/>
                    <a:lstStyle/>
                    <a:p>
                      <a:pPr algn="ctr"/>
                      <a:r>
                        <a:rPr lang="en-US" dirty="0"/>
                        <a:t>Material</a:t>
                      </a:r>
                    </a:p>
                  </a:txBody>
                  <a:tcPr/>
                </a:tc>
                <a:tc>
                  <a:txBody>
                    <a:bodyPr/>
                    <a:lstStyle/>
                    <a:p>
                      <a:pPr algn="ctr"/>
                      <a:r>
                        <a:rPr lang="en-US" dirty="0"/>
                        <a:t>k  ( cal/(m*C*s ) )</a:t>
                      </a:r>
                    </a:p>
                  </a:txBody>
                  <a:tcPr/>
                </a:tc>
                <a:extLst>
                  <a:ext uri="{0D108BD9-81ED-4DB2-BD59-A6C34878D82A}">
                    <a16:rowId xmlns:a16="http://schemas.microsoft.com/office/drawing/2014/main" val="3726503630"/>
                  </a:ext>
                </a:extLst>
              </a:tr>
              <a:tr h="370840">
                <a:tc>
                  <a:txBody>
                    <a:bodyPr/>
                    <a:lstStyle/>
                    <a:p>
                      <a:r>
                        <a:rPr lang="en-US" dirty="0"/>
                        <a:t>Steel</a:t>
                      </a:r>
                    </a:p>
                  </a:txBody>
                  <a:tcPr/>
                </a:tc>
                <a:tc>
                  <a:txBody>
                    <a:bodyPr/>
                    <a:lstStyle/>
                    <a:p>
                      <a:pPr algn="ctr"/>
                      <a:r>
                        <a:rPr lang="en-US" dirty="0"/>
                        <a:t>11</a:t>
                      </a:r>
                    </a:p>
                  </a:txBody>
                  <a:tcPr/>
                </a:tc>
                <a:extLst>
                  <a:ext uri="{0D108BD9-81ED-4DB2-BD59-A6C34878D82A}">
                    <a16:rowId xmlns:a16="http://schemas.microsoft.com/office/drawing/2014/main" val="3588413456"/>
                  </a:ext>
                </a:extLst>
              </a:tr>
              <a:tr h="370840">
                <a:tc>
                  <a:txBody>
                    <a:bodyPr/>
                    <a:lstStyle/>
                    <a:p>
                      <a:r>
                        <a:rPr lang="en-US" dirty="0"/>
                        <a:t>Aluminum</a:t>
                      </a:r>
                    </a:p>
                  </a:txBody>
                  <a:tcPr/>
                </a:tc>
                <a:tc>
                  <a:txBody>
                    <a:bodyPr/>
                    <a:lstStyle/>
                    <a:p>
                      <a:pPr algn="ctr"/>
                      <a:r>
                        <a:rPr lang="en-US" dirty="0"/>
                        <a:t>48</a:t>
                      </a:r>
                    </a:p>
                  </a:txBody>
                  <a:tcPr/>
                </a:tc>
                <a:extLst>
                  <a:ext uri="{0D108BD9-81ED-4DB2-BD59-A6C34878D82A}">
                    <a16:rowId xmlns:a16="http://schemas.microsoft.com/office/drawing/2014/main" val="1204804838"/>
                  </a:ext>
                </a:extLst>
              </a:tr>
              <a:tr h="370840">
                <a:tc>
                  <a:txBody>
                    <a:bodyPr/>
                    <a:lstStyle/>
                    <a:p>
                      <a:r>
                        <a:rPr lang="en-US" dirty="0"/>
                        <a:t>Wood</a:t>
                      </a:r>
                    </a:p>
                  </a:txBody>
                  <a:tcPr/>
                </a:tc>
                <a:tc>
                  <a:txBody>
                    <a:bodyPr/>
                    <a:lstStyle/>
                    <a:p>
                      <a:pPr algn="ctr"/>
                      <a:r>
                        <a:rPr lang="en-US" dirty="0"/>
                        <a:t>0.026</a:t>
                      </a:r>
                    </a:p>
                  </a:txBody>
                  <a:tcPr/>
                </a:tc>
                <a:extLst>
                  <a:ext uri="{0D108BD9-81ED-4DB2-BD59-A6C34878D82A}">
                    <a16:rowId xmlns:a16="http://schemas.microsoft.com/office/drawing/2014/main" val="2425921024"/>
                  </a:ext>
                </a:extLst>
              </a:tr>
              <a:tr h="370840">
                <a:tc>
                  <a:txBody>
                    <a:bodyPr/>
                    <a:lstStyle/>
                    <a:p>
                      <a:r>
                        <a:rPr lang="en-US" dirty="0"/>
                        <a:t>Fiberglass Insulation</a:t>
                      </a:r>
                    </a:p>
                  </a:txBody>
                  <a:tcPr/>
                </a:tc>
                <a:tc>
                  <a:txBody>
                    <a:bodyPr/>
                    <a:lstStyle/>
                    <a:p>
                      <a:pPr algn="ctr"/>
                      <a:r>
                        <a:rPr lang="en-US" dirty="0"/>
                        <a:t>0.011</a:t>
                      </a:r>
                    </a:p>
                  </a:txBody>
                  <a:tcPr/>
                </a:tc>
                <a:extLst>
                  <a:ext uri="{0D108BD9-81ED-4DB2-BD59-A6C34878D82A}">
                    <a16:rowId xmlns:a16="http://schemas.microsoft.com/office/drawing/2014/main" val="2215063261"/>
                  </a:ext>
                </a:extLst>
              </a:tr>
            </a:tbl>
          </a:graphicData>
        </a:graphic>
      </p:graphicFrame>
      <p:sp>
        <p:nvSpPr>
          <p:cNvPr id="13" name="TextBox 12">
            <a:extLst>
              <a:ext uri="{FF2B5EF4-FFF2-40B4-BE49-F238E27FC236}">
                <a16:creationId xmlns:a16="http://schemas.microsoft.com/office/drawing/2014/main" id="{201C0873-76F6-4272-A952-7AF7BAE68D78}"/>
              </a:ext>
            </a:extLst>
          </p:cNvPr>
          <p:cNvSpPr txBox="1"/>
          <p:nvPr/>
        </p:nvSpPr>
        <p:spPr>
          <a:xfrm>
            <a:off x="5785658" y="2599047"/>
            <a:ext cx="6151418" cy="830997"/>
          </a:xfrm>
          <a:prstGeom prst="rect">
            <a:avLst/>
          </a:prstGeom>
          <a:noFill/>
        </p:spPr>
        <p:txBody>
          <a:bodyPr wrap="square" rtlCol="0">
            <a:spAutoFit/>
          </a:bodyPr>
          <a:lstStyle/>
          <a:p>
            <a:r>
              <a:rPr lang="en-US" sz="2400" b="1" dirty="0"/>
              <a:t>A</a:t>
            </a:r>
            <a:r>
              <a:rPr lang="en-US" sz="2400" dirty="0"/>
              <a:t> </a:t>
            </a:r>
            <a:r>
              <a:rPr lang="en-US" sz="2400" baseline="-25000" dirty="0"/>
              <a:t>Test Bar</a:t>
            </a:r>
            <a:r>
              <a:rPr lang="en-US" sz="2400" dirty="0"/>
              <a:t>   =   2.0 cm  x  0.2 cm</a:t>
            </a:r>
          </a:p>
          <a:p>
            <a:r>
              <a:rPr lang="en-US" sz="2400" dirty="0"/>
              <a:t>                =   0.02 m  x  0.002 m   =   </a:t>
            </a:r>
            <a:r>
              <a:rPr lang="en-US" sz="2400" b="1" dirty="0">
                <a:solidFill>
                  <a:srgbClr val="0070C0"/>
                </a:solidFill>
              </a:rPr>
              <a:t>0.00004  m</a:t>
            </a:r>
            <a:r>
              <a:rPr lang="en-US" sz="2400" b="1" baseline="30000" dirty="0">
                <a:solidFill>
                  <a:srgbClr val="0070C0"/>
                </a:solidFill>
              </a:rPr>
              <a:t>2</a:t>
            </a:r>
            <a:r>
              <a:rPr lang="en-US" sz="2400" dirty="0"/>
              <a:t> </a:t>
            </a:r>
          </a:p>
        </p:txBody>
      </p:sp>
      <p:sp>
        <p:nvSpPr>
          <p:cNvPr id="14" name="TextBox 13">
            <a:extLst>
              <a:ext uri="{FF2B5EF4-FFF2-40B4-BE49-F238E27FC236}">
                <a16:creationId xmlns:a16="http://schemas.microsoft.com/office/drawing/2014/main" id="{5CB01ED4-18D6-40DF-BBC2-AD55628EF446}"/>
              </a:ext>
            </a:extLst>
          </p:cNvPr>
          <p:cNvSpPr txBox="1"/>
          <p:nvPr/>
        </p:nvSpPr>
        <p:spPr>
          <a:xfrm>
            <a:off x="2944702" y="286558"/>
            <a:ext cx="6302593" cy="584775"/>
          </a:xfrm>
          <a:prstGeom prst="rect">
            <a:avLst/>
          </a:prstGeom>
          <a:noFill/>
        </p:spPr>
        <p:txBody>
          <a:bodyPr wrap="square" rtlCol="0">
            <a:spAutoFit/>
          </a:bodyPr>
          <a:lstStyle/>
          <a:p>
            <a:pPr algn="ctr"/>
            <a:r>
              <a:rPr lang="en-US" sz="3200" dirty="0">
                <a:solidFill>
                  <a:srgbClr val="FF0000"/>
                </a:solidFill>
              </a:rPr>
              <a:t>Calculating the Heat Transfer Rate</a:t>
            </a:r>
          </a:p>
        </p:txBody>
      </p:sp>
      <p:sp>
        <p:nvSpPr>
          <p:cNvPr id="6" name="Slide Number Placeholder 5">
            <a:extLst>
              <a:ext uri="{FF2B5EF4-FFF2-40B4-BE49-F238E27FC236}">
                <a16:creationId xmlns:a16="http://schemas.microsoft.com/office/drawing/2014/main" id="{C161DF4A-401F-4201-B727-48DE2D234F70}"/>
              </a:ext>
            </a:extLst>
          </p:cNvPr>
          <p:cNvSpPr>
            <a:spLocks noGrp="1"/>
          </p:cNvSpPr>
          <p:nvPr>
            <p:ph type="sldNum" sz="quarter" idx="12"/>
          </p:nvPr>
        </p:nvSpPr>
        <p:spPr/>
        <p:txBody>
          <a:bodyPr/>
          <a:lstStyle/>
          <a:p>
            <a:fld id="{FC979110-9A6D-4025-8DF7-F19C46686E32}" type="slidenum">
              <a:rPr lang="en-US" smtClean="0"/>
              <a:t>24</a:t>
            </a:fld>
            <a:endParaRPr lang="en-US" dirty="0"/>
          </a:p>
        </p:txBody>
      </p:sp>
      <p:sp>
        <p:nvSpPr>
          <p:cNvPr id="2" name="TextBox 1">
            <a:extLst>
              <a:ext uri="{FF2B5EF4-FFF2-40B4-BE49-F238E27FC236}">
                <a16:creationId xmlns:a16="http://schemas.microsoft.com/office/drawing/2014/main" id="{AA1D4A7A-5FAF-4D27-BC76-554720B169B3}"/>
              </a:ext>
            </a:extLst>
          </p:cNvPr>
          <p:cNvSpPr txBox="1"/>
          <p:nvPr/>
        </p:nvSpPr>
        <p:spPr>
          <a:xfrm>
            <a:off x="551411" y="1030413"/>
            <a:ext cx="11089177" cy="1200329"/>
          </a:xfrm>
          <a:prstGeom prst="rect">
            <a:avLst/>
          </a:prstGeom>
          <a:noFill/>
        </p:spPr>
        <p:txBody>
          <a:bodyPr wrap="square" rtlCol="0">
            <a:spAutoFit/>
          </a:bodyPr>
          <a:lstStyle/>
          <a:p>
            <a:r>
              <a:rPr lang="en-US" sz="2400" dirty="0"/>
              <a:t>We can use the </a:t>
            </a:r>
            <a:r>
              <a:rPr lang="en-US" sz="2400" b="1" dirty="0"/>
              <a:t>Heat Transfer Rate equation </a:t>
            </a:r>
            <a:r>
              <a:rPr lang="en-US" sz="2400" dirty="0"/>
              <a:t>to calculate the heat transfer rates associated with the experiment.  But first we need to determine the thermal conductivity of the aluminum bar and calculate some physical parameters:</a:t>
            </a:r>
          </a:p>
        </p:txBody>
      </p:sp>
      <p:sp>
        <p:nvSpPr>
          <p:cNvPr id="15" name="Rectangle: Rounded Corners 14">
            <a:extLst>
              <a:ext uri="{FF2B5EF4-FFF2-40B4-BE49-F238E27FC236}">
                <a16:creationId xmlns:a16="http://schemas.microsoft.com/office/drawing/2014/main" id="{2DE04080-06EA-43A0-BE47-E4917FBA878E}"/>
              </a:ext>
            </a:extLst>
          </p:cNvPr>
          <p:cNvSpPr/>
          <p:nvPr/>
        </p:nvSpPr>
        <p:spPr>
          <a:xfrm>
            <a:off x="640993" y="3356667"/>
            <a:ext cx="4080636" cy="4235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5F97B1B-B400-4BC1-99CC-BD8BFA7BE9DE}"/>
              </a:ext>
            </a:extLst>
          </p:cNvPr>
          <p:cNvSpPr txBox="1"/>
          <p:nvPr/>
        </p:nvSpPr>
        <p:spPr>
          <a:xfrm>
            <a:off x="5785658" y="3710106"/>
            <a:ext cx="4767814" cy="830997"/>
          </a:xfrm>
          <a:prstGeom prst="rect">
            <a:avLst/>
          </a:prstGeom>
          <a:noFill/>
        </p:spPr>
        <p:txBody>
          <a:bodyPr wrap="square" rtlCol="0">
            <a:spAutoFit/>
          </a:bodyPr>
          <a:lstStyle/>
          <a:p>
            <a:r>
              <a:rPr lang="en-US" sz="2400" b="1" dirty="0"/>
              <a:t>dx</a:t>
            </a:r>
            <a:r>
              <a:rPr lang="en-US" sz="2400" dirty="0"/>
              <a:t>   =   6.0 cm   =  </a:t>
            </a:r>
            <a:r>
              <a:rPr lang="en-US" sz="2400" b="1" dirty="0">
                <a:solidFill>
                  <a:srgbClr val="0070C0"/>
                </a:solidFill>
              </a:rPr>
              <a:t>0.05  meter  </a:t>
            </a:r>
          </a:p>
          <a:p>
            <a:r>
              <a:rPr lang="en-US" sz="2400" dirty="0"/>
              <a:t>Distance between test points </a:t>
            </a:r>
          </a:p>
        </p:txBody>
      </p:sp>
      <p:sp>
        <p:nvSpPr>
          <p:cNvPr id="20" name="TextBox 19">
            <a:extLst>
              <a:ext uri="{FF2B5EF4-FFF2-40B4-BE49-F238E27FC236}">
                <a16:creationId xmlns:a16="http://schemas.microsoft.com/office/drawing/2014/main" id="{DCECF7F0-1BEE-4E20-BE72-B7CF36C5D004}"/>
              </a:ext>
            </a:extLst>
          </p:cNvPr>
          <p:cNvSpPr txBox="1"/>
          <p:nvPr/>
        </p:nvSpPr>
        <p:spPr>
          <a:xfrm>
            <a:off x="551411" y="4909408"/>
            <a:ext cx="11089177" cy="1200329"/>
          </a:xfrm>
          <a:prstGeom prst="rect">
            <a:avLst/>
          </a:prstGeom>
          <a:noFill/>
        </p:spPr>
        <p:txBody>
          <a:bodyPr wrap="square" rtlCol="0">
            <a:spAutoFit/>
          </a:bodyPr>
          <a:lstStyle/>
          <a:p>
            <a:r>
              <a:rPr lang="en-US" sz="2400" dirty="0"/>
              <a:t>Let’s look at the experimental data for Test </a:t>
            </a:r>
            <a:r>
              <a:rPr lang="en-US" sz="2400" dirty="0" err="1"/>
              <a:t>Point</a:t>
            </a:r>
            <a:r>
              <a:rPr lang="en-US" sz="2400" baseline="-25000" dirty="0" err="1"/>
              <a:t>Inner</a:t>
            </a:r>
            <a:r>
              <a:rPr lang="en-US" sz="2400" dirty="0"/>
              <a:t> and Test Point</a:t>
            </a:r>
            <a:r>
              <a:rPr lang="en-US" sz="2400" baseline="-25000" dirty="0"/>
              <a:t>Outer</a:t>
            </a:r>
            <a:r>
              <a:rPr lang="en-US" sz="2400" dirty="0"/>
              <a:t> at two different time (T=120 sec and T=180 sec).  The next step is to calculate the temperature differences between the two test points at the two different times...  </a:t>
            </a:r>
          </a:p>
        </p:txBody>
      </p:sp>
    </p:spTree>
    <p:extLst>
      <p:ext uri="{BB962C8B-B14F-4D97-AF65-F5344CB8AC3E}">
        <p14:creationId xmlns:p14="http://schemas.microsoft.com/office/powerpoint/2010/main" val="1052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458ABA09-AC4B-4C03-8135-60B16301C6EA}"/>
              </a:ext>
            </a:extLst>
          </p:cNvPr>
          <p:cNvGraphicFramePr>
            <a:graphicFrameLocks/>
          </p:cNvGraphicFramePr>
          <p:nvPr>
            <p:extLst>
              <p:ext uri="{D42A27DB-BD31-4B8C-83A1-F6EECF244321}">
                <p14:modId xmlns:p14="http://schemas.microsoft.com/office/powerpoint/2010/main" val="3647179126"/>
              </p:ext>
            </p:extLst>
          </p:nvPr>
        </p:nvGraphicFramePr>
        <p:xfrm>
          <a:off x="6095999" y="1150213"/>
          <a:ext cx="5398654" cy="337688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EDE4042-C203-49EC-BC3E-2B23222FC7A4}"/>
              </a:ext>
            </a:extLst>
          </p:cNvPr>
          <p:cNvSpPr>
            <a:spLocks noGrp="1"/>
          </p:cNvSpPr>
          <p:nvPr>
            <p:ph type="sldNum" sz="quarter" idx="12"/>
          </p:nvPr>
        </p:nvSpPr>
        <p:spPr/>
        <p:txBody>
          <a:bodyPr/>
          <a:lstStyle/>
          <a:p>
            <a:fld id="{FC979110-9A6D-4025-8DF7-F19C46686E32}" type="slidenum">
              <a:rPr lang="en-US" smtClean="0"/>
              <a:t>25</a:t>
            </a:fld>
            <a:endParaRPr lang="en-US"/>
          </a:p>
        </p:txBody>
      </p:sp>
      <p:sp>
        <p:nvSpPr>
          <p:cNvPr id="5" name="Oval 4">
            <a:extLst>
              <a:ext uri="{FF2B5EF4-FFF2-40B4-BE49-F238E27FC236}">
                <a16:creationId xmlns:a16="http://schemas.microsoft.com/office/drawing/2014/main" id="{90FF7FE9-846B-4396-8F4D-E1A1EAC0DAF4}"/>
              </a:ext>
            </a:extLst>
          </p:cNvPr>
          <p:cNvSpPr/>
          <p:nvPr/>
        </p:nvSpPr>
        <p:spPr>
          <a:xfrm>
            <a:off x="7315205" y="2775394"/>
            <a:ext cx="349133" cy="2743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1A20EE8-8FD6-46DF-9B8E-C11A58D220CF}"/>
              </a:ext>
            </a:extLst>
          </p:cNvPr>
          <p:cNvSpPr/>
          <p:nvPr/>
        </p:nvSpPr>
        <p:spPr>
          <a:xfrm>
            <a:off x="7317976" y="3110686"/>
            <a:ext cx="349133" cy="2743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E3CACD-5F56-4FD2-B214-CAB7D07AEE7D}"/>
              </a:ext>
            </a:extLst>
          </p:cNvPr>
          <p:cNvSpPr txBox="1"/>
          <p:nvPr/>
        </p:nvSpPr>
        <p:spPr>
          <a:xfrm>
            <a:off x="697347" y="1150213"/>
            <a:ext cx="5276569" cy="3046988"/>
          </a:xfrm>
          <a:prstGeom prst="rect">
            <a:avLst/>
          </a:prstGeom>
          <a:noFill/>
        </p:spPr>
        <p:txBody>
          <a:bodyPr wrap="square" rtlCol="0">
            <a:spAutoFit/>
          </a:bodyPr>
          <a:lstStyle/>
          <a:p>
            <a:r>
              <a:rPr lang="en-US" sz="2400" dirty="0"/>
              <a:t>From the experimental data for the Inner and Outer Test Points:</a:t>
            </a:r>
          </a:p>
          <a:p>
            <a:endParaRPr lang="en-US" sz="2400" dirty="0"/>
          </a:p>
          <a:p>
            <a:r>
              <a:rPr lang="en-US" sz="2400" dirty="0"/>
              <a:t>Time</a:t>
            </a:r>
            <a:r>
              <a:rPr lang="en-US" sz="2400" baseline="-25000" dirty="0"/>
              <a:t>120</a:t>
            </a:r>
            <a:r>
              <a:rPr lang="en-US" sz="2400" dirty="0"/>
              <a:t>:  </a:t>
            </a:r>
            <a:r>
              <a:rPr lang="en-US" sz="2400" dirty="0" err="1"/>
              <a:t>Temp</a:t>
            </a:r>
            <a:r>
              <a:rPr lang="en-US" sz="2400" baseline="-25000" dirty="0" err="1"/>
              <a:t>inner</a:t>
            </a:r>
            <a:r>
              <a:rPr lang="en-US" sz="2400" dirty="0"/>
              <a:t>   =   36 </a:t>
            </a:r>
            <a:r>
              <a:rPr lang="en-US" sz="2400" dirty="0">
                <a:latin typeface="Calibri" panose="020F0502020204030204" pitchFamily="34" charset="0"/>
                <a:cs typeface="Calibri" panose="020F0502020204030204" pitchFamily="34" charset="0"/>
              </a:rPr>
              <a:t>⁰</a:t>
            </a:r>
            <a:r>
              <a:rPr lang="en-US" sz="2400" dirty="0"/>
              <a:t>C</a:t>
            </a:r>
          </a:p>
          <a:p>
            <a:endParaRPr lang="en-US" sz="2400" dirty="0"/>
          </a:p>
          <a:p>
            <a:r>
              <a:rPr lang="en-US" sz="2400" dirty="0"/>
              <a:t>Time</a:t>
            </a:r>
            <a:r>
              <a:rPr lang="en-US" sz="2400" baseline="-25000" dirty="0"/>
              <a:t>120</a:t>
            </a:r>
            <a:r>
              <a:rPr lang="en-US" sz="2400" dirty="0"/>
              <a:t>:  </a:t>
            </a:r>
            <a:r>
              <a:rPr lang="en-US" sz="2400" dirty="0" err="1"/>
              <a:t>Temp</a:t>
            </a:r>
            <a:r>
              <a:rPr lang="en-US" sz="2400" baseline="-25000" dirty="0" err="1"/>
              <a:t>outer</a:t>
            </a:r>
            <a:r>
              <a:rPr lang="en-US" sz="2400" dirty="0"/>
              <a:t>   =   22 </a:t>
            </a:r>
            <a:r>
              <a:rPr lang="en-US" sz="2400" dirty="0">
                <a:latin typeface="Calibri" panose="020F0502020204030204" pitchFamily="34" charset="0"/>
                <a:cs typeface="Calibri" panose="020F0502020204030204" pitchFamily="34" charset="0"/>
              </a:rPr>
              <a:t>⁰</a:t>
            </a:r>
            <a:r>
              <a:rPr lang="en-US" sz="2400" dirty="0"/>
              <a:t>C </a:t>
            </a:r>
          </a:p>
          <a:p>
            <a:endParaRPr lang="en-US" sz="2400" dirty="0"/>
          </a:p>
          <a:p>
            <a:r>
              <a:rPr lang="en-US" sz="2400" b="1" dirty="0">
                <a:solidFill>
                  <a:srgbClr val="0070C0"/>
                </a:solidFill>
              </a:rPr>
              <a:t>∆T   =   36 </a:t>
            </a:r>
            <a:r>
              <a:rPr lang="en-US" sz="2400" b="1" dirty="0">
                <a:solidFill>
                  <a:srgbClr val="0070C0"/>
                </a:solidFill>
                <a:latin typeface="Calibri" panose="020F0502020204030204" pitchFamily="34" charset="0"/>
                <a:cs typeface="Calibri" panose="020F0502020204030204" pitchFamily="34" charset="0"/>
              </a:rPr>
              <a:t>⁰</a:t>
            </a:r>
            <a:r>
              <a:rPr lang="en-US" sz="2400" b="1" dirty="0">
                <a:solidFill>
                  <a:srgbClr val="0070C0"/>
                </a:solidFill>
              </a:rPr>
              <a:t>C  -  22 </a:t>
            </a:r>
            <a:r>
              <a:rPr lang="en-US" sz="2400" b="1" dirty="0">
                <a:solidFill>
                  <a:srgbClr val="0070C0"/>
                </a:solidFill>
                <a:latin typeface="Calibri" panose="020F0502020204030204" pitchFamily="34" charset="0"/>
                <a:cs typeface="Calibri" panose="020F0502020204030204" pitchFamily="34" charset="0"/>
              </a:rPr>
              <a:t>⁰</a:t>
            </a:r>
            <a:r>
              <a:rPr lang="en-US" sz="2400" b="1" dirty="0">
                <a:solidFill>
                  <a:srgbClr val="0070C0"/>
                </a:solidFill>
              </a:rPr>
              <a:t>C   =  14 </a:t>
            </a:r>
            <a:r>
              <a:rPr lang="en-US" sz="2400" b="1" dirty="0">
                <a:solidFill>
                  <a:srgbClr val="0070C0"/>
                </a:solidFill>
                <a:latin typeface="Calibri" panose="020F0502020204030204" pitchFamily="34" charset="0"/>
                <a:cs typeface="Calibri" panose="020F0502020204030204" pitchFamily="34" charset="0"/>
              </a:rPr>
              <a:t>⁰</a:t>
            </a:r>
            <a:r>
              <a:rPr lang="en-US" sz="2400" b="1" dirty="0">
                <a:solidFill>
                  <a:srgbClr val="0070C0"/>
                </a:solidFill>
              </a:rPr>
              <a:t>C  </a:t>
            </a:r>
          </a:p>
        </p:txBody>
      </p:sp>
      <p:sp>
        <p:nvSpPr>
          <p:cNvPr id="10" name="TextBox 9">
            <a:extLst>
              <a:ext uri="{FF2B5EF4-FFF2-40B4-BE49-F238E27FC236}">
                <a16:creationId xmlns:a16="http://schemas.microsoft.com/office/drawing/2014/main" id="{C11478CE-ACCF-46FF-8EB7-E23A88A96980}"/>
              </a:ext>
            </a:extLst>
          </p:cNvPr>
          <p:cNvSpPr txBox="1"/>
          <p:nvPr/>
        </p:nvSpPr>
        <p:spPr>
          <a:xfrm>
            <a:off x="2809702" y="232760"/>
            <a:ext cx="6633556" cy="584775"/>
          </a:xfrm>
          <a:prstGeom prst="rect">
            <a:avLst/>
          </a:prstGeom>
          <a:noFill/>
        </p:spPr>
        <p:txBody>
          <a:bodyPr wrap="square" rtlCol="0">
            <a:spAutoFit/>
          </a:bodyPr>
          <a:lstStyle/>
          <a:p>
            <a:pPr algn="ctr"/>
            <a:r>
              <a:rPr lang="en-US" sz="3200" dirty="0">
                <a:solidFill>
                  <a:srgbClr val="FF0000"/>
                </a:solidFill>
              </a:rPr>
              <a:t>Experimental Data @ Time = 120 sec</a:t>
            </a:r>
          </a:p>
        </p:txBody>
      </p:sp>
      <p:grpSp>
        <p:nvGrpSpPr>
          <p:cNvPr id="13" name="Group 12">
            <a:extLst>
              <a:ext uri="{FF2B5EF4-FFF2-40B4-BE49-F238E27FC236}">
                <a16:creationId xmlns:a16="http://schemas.microsoft.com/office/drawing/2014/main" id="{F90B0F8E-7778-48D8-8D9E-AF242A217BB1}"/>
              </a:ext>
            </a:extLst>
          </p:cNvPr>
          <p:cNvGrpSpPr/>
          <p:nvPr/>
        </p:nvGrpSpPr>
        <p:grpSpPr>
          <a:xfrm>
            <a:off x="697347" y="4529879"/>
            <a:ext cx="5983776" cy="1894230"/>
            <a:chOff x="697347" y="4529879"/>
            <a:chExt cx="5983776" cy="1894230"/>
          </a:xfrm>
        </p:grpSpPr>
        <p:sp>
          <p:nvSpPr>
            <p:cNvPr id="29" name="Rectangle 28">
              <a:extLst>
                <a:ext uri="{FF2B5EF4-FFF2-40B4-BE49-F238E27FC236}">
                  <a16:creationId xmlns:a16="http://schemas.microsoft.com/office/drawing/2014/main" id="{98082E62-AE4E-4AA0-B9E4-6AD7DFE986DA}"/>
                </a:ext>
              </a:extLst>
            </p:cNvPr>
            <p:cNvSpPr/>
            <p:nvPr/>
          </p:nvSpPr>
          <p:spPr>
            <a:xfrm>
              <a:off x="1344352" y="5194897"/>
              <a:ext cx="5336771" cy="9975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E39221B-8039-4A10-8729-7798165DC37C}"/>
                </a:ext>
              </a:extLst>
            </p:cNvPr>
            <p:cNvSpPr txBox="1"/>
            <p:nvPr/>
          </p:nvSpPr>
          <p:spPr>
            <a:xfrm>
              <a:off x="4968010" y="4529879"/>
              <a:ext cx="1298172" cy="461665"/>
            </a:xfrm>
            <a:prstGeom prst="rect">
              <a:avLst/>
            </a:prstGeom>
            <a:noFill/>
          </p:spPr>
          <p:txBody>
            <a:bodyPr wrap="square" rtlCol="0">
              <a:spAutoFit/>
            </a:bodyPr>
            <a:lstStyle/>
            <a:p>
              <a:r>
                <a:rPr lang="en-US" sz="2400" dirty="0"/>
                <a:t>22  </a:t>
              </a:r>
              <a:r>
                <a:rPr lang="en-US" sz="2400" dirty="0">
                  <a:latin typeface="Calibri" panose="020F0502020204030204" pitchFamily="34" charset="0"/>
                  <a:cs typeface="Calibri" panose="020F0502020204030204" pitchFamily="34" charset="0"/>
                </a:rPr>
                <a:t>⁰C</a:t>
              </a:r>
              <a:endParaRPr lang="en-US" sz="2400" dirty="0"/>
            </a:p>
          </p:txBody>
        </p:sp>
        <p:sp>
          <p:nvSpPr>
            <p:cNvPr id="31" name="TextBox 30">
              <a:extLst>
                <a:ext uri="{FF2B5EF4-FFF2-40B4-BE49-F238E27FC236}">
                  <a16:creationId xmlns:a16="http://schemas.microsoft.com/office/drawing/2014/main" id="{2CF0C3C6-558C-4709-B700-30AE51B9A387}"/>
                </a:ext>
              </a:extLst>
            </p:cNvPr>
            <p:cNvSpPr txBox="1"/>
            <p:nvPr/>
          </p:nvSpPr>
          <p:spPr>
            <a:xfrm>
              <a:off x="3430151" y="4531941"/>
              <a:ext cx="1298172" cy="461665"/>
            </a:xfrm>
            <a:prstGeom prst="rect">
              <a:avLst/>
            </a:prstGeom>
            <a:noFill/>
          </p:spPr>
          <p:txBody>
            <a:bodyPr wrap="square" rtlCol="0">
              <a:spAutoFit/>
            </a:bodyPr>
            <a:lstStyle/>
            <a:p>
              <a:r>
                <a:rPr lang="en-US" sz="2400" dirty="0"/>
                <a:t>36  </a:t>
              </a:r>
              <a:r>
                <a:rPr lang="en-US" sz="2400" dirty="0">
                  <a:latin typeface="Calibri" panose="020F0502020204030204" pitchFamily="34" charset="0"/>
                  <a:cs typeface="Calibri" panose="020F0502020204030204" pitchFamily="34" charset="0"/>
                </a:rPr>
                <a:t>⁰C</a:t>
              </a:r>
              <a:endParaRPr lang="en-US" sz="2400" dirty="0"/>
            </a:p>
          </p:txBody>
        </p:sp>
        <p:sp>
          <p:nvSpPr>
            <p:cNvPr id="32" name="Oval 31">
              <a:extLst>
                <a:ext uri="{FF2B5EF4-FFF2-40B4-BE49-F238E27FC236}">
                  <a16:creationId xmlns:a16="http://schemas.microsoft.com/office/drawing/2014/main" id="{354A9571-1635-46A2-A8D1-2E8E5C890BCC}"/>
                </a:ext>
              </a:extLst>
            </p:cNvPr>
            <p:cNvSpPr/>
            <p:nvPr/>
          </p:nvSpPr>
          <p:spPr>
            <a:xfrm>
              <a:off x="3689924" y="5126607"/>
              <a:ext cx="282633" cy="234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C84EB46-CFAE-4F70-8AF6-8720D48C4597}"/>
                </a:ext>
              </a:extLst>
            </p:cNvPr>
            <p:cNvSpPr/>
            <p:nvPr/>
          </p:nvSpPr>
          <p:spPr>
            <a:xfrm>
              <a:off x="5119023" y="5126607"/>
              <a:ext cx="282633" cy="234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662DC89-0D4B-49C0-8F70-65507882DD61}"/>
                </a:ext>
              </a:extLst>
            </p:cNvPr>
            <p:cNvCxnSpPr/>
            <p:nvPr/>
          </p:nvCxnSpPr>
          <p:spPr>
            <a:xfrm>
              <a:off x="846979" y="5544034"/>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111DB7-3C81-4B16-B470-CB7BB73955CA}"/>
                </a:ext>
              </a:extLst>
            </p:cNvPr>
            <p:cNvCxnSpPr/>
            <p:nvPr/>
          </p:nvCxnSpPr>
          <p:spPr>
            <a:xfrm>
              <a:off x="849754" y="5713059"/>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466DAA1-0DC9-43B4-9B75-A313E787B330}"/>
                </a:ext>
              </a:extLst>
            </p:cNvPr>
            <p:cNvCxnSpPr/>
            <p:nvPr/>
          </p:nvCxnSpPr>
          <p:spPr>
            <a:xfrm>
              <a:off x="849754" y="5895937"/>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6526444-E33C-4F6D-8F07-95D07EB2F700}"/>
                </a:ext>
              </a:extLst>
            </p:cNvPr>
            <p:cNvSpPr txBox="1"/>
            <p:nvPr/>
          </p:nvSpPr>
          <p:spPr>
            <a:xfrm>
              <a:off x="3324167" y="5566204"/>
              <a:ext cx="1387531" cy="461665"/>
            </a:xfrm>
            <a:prstGeom prst="rect">
              <a:avLst/>
            </a:prstGeom>
            <a:noFill/>
          </p:spPr>
          <p:txBody>
            <a:bodyPr wrap="square" rtlCol="0">
              <a:spAutoFit/>
            </a:bodyPr>
            <a:lstStyle/>
            <a:p>
              <a:r>
                <a:rPr lang="en-US" sz="2400" dirty="0"/>
                <a:t>Point</a:t>
              </a:r>
              <a:r>
                <a:rPr lang="en-US" sz="2400" baseline="-25000" dirty="0"/>
                <a:t>inner</a:t>
              </a:r>
            </a:p>
          </p:txBody>
        </p:sp>
        <p:sp>
          <p:nvSpPr>
            <p:cNvPr id="38" name="TextBox 37">
              <a:extLst>
                <a:ext uri="{FF2B5EF4-FFF2-40B4-BE49-F238E27FC236}">
                  <a16:creationId xmlns:a16="http://schemas.microsoft.com/office/drawing/2014/main" id="{FE4F969C-CCC7-43D3-A372-6F187E7DB417}"/>
                </a:ext>
              </a:extLst>
            </p:cNvPr>
            <p:cNvSpPr txBox="1"/>
            <p:nvPr/>
          </p:nvSpPr>
          <p:spPr>
            <a:xfrm>
              <a:off x="4827729" y="5550375"/>
              <a:ext cx="1438453" cy="461665"/>
            </a:xfrm>
            <a:prstGeom prst="rect">
              <a:avLst/>
            </a:prstGeom>
            <a:noFill/>
          </p:spPr>
          <p:txBody>
            <a:bodyPr wrap="square" rtlCol="0">
              <a:spAutoFit/>
            </a:bodyPr>
            <a:lstStyle/>
            <a:p>
              <a:r>
                <a:rPr lang="en-US" sz="2400" dirty="0"/>
                <a:t>Point</a:t>
              </a:r>
              <a:r>
                <a:rPr lang="en-US" sz="2400" baseline="-25000" dirty="0"/>
                <a:t>outer</a:t>
              </a:r>
            </a:p>
          </p:txBody>
        </p:sp>
        <p:sp>
          <p:nvSpPr>
            <p:cNvPr id="39" name="TextBox 38">
              <a:extLst>
                <a:ext uri="{FF2B5EF4-FFF2-40B4-BE49-F238E27FC236}">
                  <a16:creationId xmlns:a16="http://schemas.microsoft.com/office/drawing/2014/main" id="{301462CA-693E-465C-A3A5-2892D0352987}"/>
                </a:ext>
              </a:extLst>
            </p:cNvPr>
            <p:cNvSpPr txBox="1"/>
            <p:nvPr/>
          </p:nvSpPr>
          <p:spPr>
            <a:xfrm>
              <a:off x="697347" y="5962444"/>
              <a:ext cx="1345273" cy="461665"/>
            </a:xfrm>
            <a:prstGeom prst="rect">
              <a:avLst/>
            </a:prstGeom>
            <a:noFill/>
          </p:spPr>
          <p:txBody>
            <a:bodyPr wrap="square" rtlCol="0">
              <a:spAutoFit/>
            </a:bodyPr>
            <a:lstStyle/>
            <a:p>
              <a:r>
                <a:rPr lang="en-US" sz="2400" dirty="0"/>
                <a:t>Hot Plate</a:t>
              </a:r>
            </a:p>
          </p:txBody>
        </p:sp>
      </p:grpSp>
    </p:spTree>
    <p:extLst>
      <p:ext uri="{BB962C8B-B14F-4D97-AF65-F5344CB8AC3E}">
        <p14:creationId xmlns:p14="http://schemas.microsoft.com/office/powerpoint/2010/main" val="229935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a:extLst>
              <a:ext uri="{FF2B5EF4-FFF2-40B4-BE49-F238E27FC236}">
                <a16:creationId xmlns:a16="http://schemas.microsoft.com/office/drawing/2014/main" id="{AC2BC798-8C2B-46AE-BD50-B362EA177DD5}"/>
              </a:ext>
            </a:extLst>
          </p:cNvPr>
          <p:cNvGraphicFramePr>
            <a:graphicFrameLocks/>
          </p:cNvGraphicFramePr>
          <p:nvPr>
            <p:extLst>
              <p:ext uri="{D42A27DB-BD31-4B8C-83A1-F6EECF244321}">
                <p14:modId xmlns:p14="http://schemas.microsoft.com/office/powerpoint/2010/main" val="1959291372"/>
              </p:ext>
            </p:extLst>
          </p:nvPr>
        </p:nvGraphicFramePr>
        <p:xfrm>
          <a:off x="6095999" y="1150213"/>
          <a:ext cx="5398654" cy="337688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EDE4042-C203-49EC-BC3E-2B23222FC7A4}"/>
              </a:ext>
            </a:extLst>
          </p:cNvPr>
          <p:cNvSpPr>
            <a:spLocks noGrp="1"/>
          </p:cNvSpPr>
          <p:nvPr>
            <p:ph type="sldNum" sz="quarter" idx="12"/>
          </p:nvPr>
        </p:nvSpPr>
        <p:spPr/>
        <p:txBody>
          <a:bodyPr/>
          <a:lstStyle/>
          <a:p>
            <a:fld id="{FC979110-9A6D-4025-8DF7-F19C46686E32}" type="slidenum">
              <a:rPr lang="en-US" smtClean="0"/>
              <a:t>26</a:t>
            </a:fld>
            <a:endParaRPr lang="en-US"/>
          </a:p>
        </p:txBody>
      </p:sp>
      <p:sp>
        <p:nvSpPr>
          <p:cNvPr id="5" name="Oval 4">
            <a:extLst>
              <a:ext uri="{FF2B5EF4-FFF2-40B4-BE49-F238E27FC236}">
                <a16:creationId xmlns:a16="http://schemas.microsoft.com/office/drawing/2014/main" id="{90FF7FE9-846B-4396-8F4D-E1A1EAC0DAF4}"/>
              </a:ext>
            </a:extLst>
          </p:cNvPr>
          <p:cNvSpPr/>
          <p:nvPr/>
        </p:nvSpPr>
        <p:spPr>
          <a:xfrm>
            <a:off x="7630056" y="2536548"/>
            <a:ext cx="349133" cy="2743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1A20EE8-8FD6-46DF-9B8E-C11A58D220CF}"/>
              </a:ext>
            </a:extLst>
          </p:cNvPr>
          <p:cNvSpPr/>
          <p:nvPr/>
        </p:nvSpPr>
        <p:spPr>
          <a:xfrm>
            <a:off x="7630056" y="2899578"/>
            <a:ext cx="349133" cy="2743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E3CACD-5F56-4FD2-B214-CAB7D07AEE7D}"/>
              </a:ext>
            </a:extLst>
          </p:cNvPr>
          <p:cNvSpPr txBox="1"/>
          <p:nvPr/>
        </p:nvSpPr>
        <p:spPr>
          <a:xfrm>
            <a:off x="697347" y="1150213"/>
            <a:ext cx="5276569" cy="3046988"/>
          </a:xfrm>
          <a:prstGeom prst="rect">
            <a:avLst/>
          </a:prstGeom>
          <a:noFill/>
        </p:spPr>
        <p:txBody>
          <a:bodyPr wrap="square" rtlCol="0">
            <a:spAutoFit/>
          </a:bodyPr>
          <a:lstStyle/>
          <a:p>
            <a:r>
              <a:rPr lang="en-US" sz="2400" dirty="0"/>
              <a:t>From the experimental data for the Inner and Outer Test Points:</a:t>
            </a:r>
          </a:p>
          <a:p>
            <a:endParaRPr lang="en-US" sz="2400" dirty="0"/>
          </a:p>
          <a:p>
            <a:r>
              <a:rPr lang="en-US" sz="2400" dirty="0"/>
              <a:t>Time</a:t>
            </a:r>
            <a:r>
              <a:rPr lang="en-US" sz="2400" baseline="-25000" dirty="0"/>
              <a:t>180</a:t>
            </a:r>
            <a:r>
              <a:rPr lang="en-US" sz="2400" dirty="0"/>
              <a:t>:  </a:t>
            </a:r>
            <a:r>
              <a:rPr lang="en-US" sz="2400" dirty="0" err="1"/>
              <a:t>Temp</a:t>
            </a:r>
            <a:r>
              <a:rPr lang="en-US" sz="2400" baseline="-25000" dirty="0" err="1"/>
              <a:t>inner</a:t>
            </a:r>
            <a:r>
              <a:rPr lang="en-US" sz="2400" dirty="0"/>
              <a:t>   =   49 </a:t>
            </a:r>
            <a:r>
              <a:rPr lang="en-US" sz="2400" dirty="0">
                <a:latin typeface="Calibri" panose="020F0502020204030204" pitchFamily="34" charset="0"/>
                <a:cs typeface="Calibri" panose="020F0502020204030204" pitchFamily="34" charset="0"/>
              </a:rPr>
              <a:t>⁰</a:t>
            </a:r>
            <a:r>
              <a:rPr lang="en-US" sz="2400" dirty="0"/>
              <a:t>C</a:t>
            </a:r>
          </a:p>
          <a:p>
            <a:endParaRPr lang="en-US" sz="2400" dirty="0"/>
          </a:p>
          <a:p>
            <a:r>
              <a:rPr lang="en-US" sz="2400" dirty="0"/>
              <a:t>Time</a:t>
            </a:r>
            <a:r>
              <a:rPr lang="en-US" sz="2400" baseline="-25000" dirty="0"/>
              <a:t>180</a:t>
            </a:r>
            <a:r>
              <a:rPr lang="en-US" sz="2400" dirty="0"/>
              <a:t>:  </a:t>
            </a:r>
            <a:r>
              <a:rPr lang="en-US" sz="2400" dirty="0" err="1"/>
              <a:t>Temp</a:t>
            </a:r>
            <a:r>
              <a:rPr lang="en-US" sz="2400" baseline="-25000" dirty="0" err="1"/>
              <a:t>outer</a:t>
            </a:r>
            <a:r>
              <a:rPr lang="en-US" sz="2400" dirty="0"/>
              <a:t>   =   31 </a:t>
            </a:r>
            <a:r>
              <a:rPr lang="en-US" sz="2400" dirty="0">
                <a:latin typeface="Calibri" panose="020F0502020204030204" pitchFamily="34" charset="0"/>
                <a:cs typeface="Calibri" panose="020F0502020204030204" pitchFamily="34" charset="0"/>
              </a:rPr>
              <a:t>⁰</a:t>
            </a:r>
            <a:r>
              <a:rPr lang="en-US" sz="2400" dirty="0"/>
              <a:t>C </a:t>
            </a:r>
          </a:p>
          <a:p>
            <a:endParaRPr lang="en-US" sz="2400" dirty="0"/>
          </a:p>
          <a:p>
            <a:r>
              <a:rPr lang="en-US" sz="2400" b="1" dirty="0">
                <a:solidFill>
                  <a:srgbClr val="0070C0"/>
                </a:solidFill>
              </a:rPr>
              <a:t>∆T   =   49 </a:t>
            </a:r>
            <a:r>
              <a:rPr lang="en-US" sz="2400" b="1" dirty="0">
                <a:solidFill>
                  <a:srgbClr val="0070C0"/>
                </a:solidFill>
                <a:latin typeface="Calibri" panose="020F0502020204030204" pitchFamily="34" charset="0"/>
                <a:cs typeface="Calibri" panose="020F0502020204030204" pitchFamily="34" charset="0"/>
              </a:rPr>
              <a:t>⁰</a:t>
            </a:r>
            <a:r>
              <a:rPr lang="en-US" sz="2400" b="1" dirty="0">
                <a:solidFill>
                  <a:srgbClr val="0070C0"/>
                </a:solidFill>
              </a:rPr>
              <a:t>C  -  31 </a:t>
            </a:r>
            <a:r>
              <a:rPr lang="en-US" sz="2400" b="1" dirty="0">
                <a:solidFill>
                  <a:srgbClr val="0070C0"/>
                </a:solidFill>
                <a:latin typeface="Calibri" panose="020F0502020204030204" pitchFamily="34" charset="0"/>
                <a:cs typeface="Calibri" panose="020F0502020204030204" pitchFamily="34" charset="0"/>
              </a:rPr>
              <a:t>⁰</a:t>
            </a:r>
            <a:r>
              <a:rPr lang="en-US" sz="2400" b="1" dirty="0">
                <a:solidFill>
                  <a:srgbClr val="0070C0"/>
                </a:solidFill>
              </a:rPr>
              <a:t>C   =  18 </a:t>
            </a:r>
            <a:r>
              <a:rPr lang="en-US" sz="2400" b="1" dirty="0">
                <a:solidFill>
                  <a:srgbClr val="0070C0"/>
                </a:solidFill>
                <a:latin typeface="Calibri" panose="020F0502020204030204" pitchFamily="34" charset="0"/>
                <a:cs typeface="Calibri" panose="020F0502020204030204" pitchFamily="34" charset="0"/>
              </a:rPr>
              <a:t>⁰</a:t>
            </a:r>
            <a:r>
              <a:rPr lang="en-US" sz="2400" b="1" dirty="0">
                <a:solidFill>
                  <a:srgbClr val="0070C0"/>
                </a:solidFill>
              </a:rPr>
              <a:t>C  </a:t>
            </a:r>
          </a:p>
        </p:txBody>
      </p:sp>
      <p:grpSp>
        <p:nvGrpSpPr>
          <p:cNvPr id="12" name="Group 11">
            <a:extLst>
              <a:ext uri="{FF2B5EF4-FFF2-40B4-BE49-F238E27FC236}">
                <a16:creationId xmlns:a16="http://schemas.microsoft.com/office/drawing/2014/main" id="{A7A39F15-6745-4AF6-B5F1-B4B5E15B1889}"/>
              </a:ext>
            </a:extLst>
          </p:cNvPr>
          <p:cNvGrpSpPr/>
          <p:nvPr/>
        </p:nvGrpSpPr>
        <p:grpSpPr>
          <a:xfrm>
            <a:off x="7299719" y="3680791"/>
            <a:ext cx="831275" cy="499785"/>
            <a:chOff x="7539026" y="3125281"/>
            <a:chExt cx="831275" cy="499785"/>
          </a:xfrm>
        </p:grpSpPr>
        <p:sp>
          <p:nvSpPr>
            <p:cNvPr id="8" name="TextBox 7">
              <a:extLst>
                <a:ext uri="{FF2B5EF4-FFF2-40B4-BE49-F238E27FC236}">
                  <a16:creationId xmlns:a16="http://schemas.microsoft.com/office/drawing/2014/main" id="{99C3D09C-8C1C-471A-8EF7-53051248A14D}"/>
                </a:ext>
              </a:extLst>
            </p:cNvPr>
            <p:cNvSpPr txBox="1"/>
            <p:nvPr/>
          </p:nvSpPr>
          <p:spPr>
            <a:xfrm>
              <a:off x="7539026" y="3255734"/>
              <a:ext cx="831275" cy="369332"/>
            </a:xfrm>
            <a:prstGeom prst="rect">
              <a:avLst/>
            </a:prstGeom>
            <a:noFill/>
          </p:spPr>
          <p:txBody>
            <a:bodyPr wrap="square" rtlCol="0">
              <a:spAutoFit/>
            </a:bodyPr>
            <a:lstStyle/>
            <a:p>
              <a:r>
                <a:rPr lang="en-US" b="1" dirty="0">
                  <a:solidFill>
                    <a:srgbClr val="FF0000"/>
                  </a:solidFill>
                </a:rPr>
                <a:t>60 sec</a:t>
              </a:r>
            </a:p>
          </p:txBody>
        </p:sp>
        <p:cxnSp>
          <p:nvCxnSpPr>
            <p:cNvPr id="9" name="Straight Arrow Connector 8">
              <a:extLst>
                <a:ext uri="{FF2B5EF4-FFF2-40B4-BE49-F238E27FC236}">
                  <a16:creationId xmlns:a16="http://schemas.microsoft.com/office/drawing/2014/main" id="{2B92FE5C-EE2F-49C8-B86E-F32C9429230B}"/>
                </a:ext>
              </a:extLst>
            </p:cNvPr>
            <p:cNvCxnSpPr>
              <a:cxnSpLocks/>
            </p:cNvCxnSpPr>
            <p:nvPr/>
          </p:nvCxnSpPr>
          <p:spPr>
            <a:xfrm>
              <a:off x="7730835" y="3125281"/>
              <a:ext cx="33906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177B8215-C2C1-4CA1-9DA3-4FBF2270758D}"/>
              </a:ext>
            </a:extLst>
          </p:cNvPr>
          <p:cNvSpPr txBox="1"/>
          <p:nvPr/>
        </p:nvSpPr>
        <p:spPr>
          <a:xfrm>
            <a:off x="2809702" y="232760"/>
            <a:ext cx="6633556" cy="584775"/>
          </a:xfrm>
          <a:prstGeom prst="rect">
            <a:avLst/>
          </a:prstGeom>
          <a:noFill/>
        </p:spPr>
        <p:txBody>
          <a:bodyPr wrap="square" rtlCol="0">
            <a:spAutoFit/>
          </a:bodyPr>
          <a:lstStyle/>
          <a:p>
            <a:pPr algn="ctr"/>
            <a:r>
              <a:rPr lang="en-US" sz="3200" dirty="0">
                <a:solidFill>
                  <a:srgbClr val="FF0000"/>
                </a:solidFill>
              </a:rPr>
              <a:t>Experimental Data @ Time = 180 sec</a:t>
            </a:r>
          </a:p>
        </p:txBody>
      </p:sp>
      <p:grpSp>
        <p:nvGrpSpPr>
          <p:cNvPr id="3" name="Group 2">
            <a:extLst>
              <a:ext uri="{FF2B5EF4-FFF2-40B4-BE49-F238E27FC236}">
                <a16:creationId xmlns:a16="http://schemas.microsoft.com/office/drawing/2014/main" id="{633161C2-D602-4074-8535-7D9A8C16AD45}"/>
              </a:ext>
            </a:extLst>
          </p:cNvPr>
          <p:cNvGrpSpPr/>
          <p:nvPr/>
        </p:nvGrpSpPr>
        <p:grpSpPr>
          <a:xfrm>
            <a:off x="689345" y="4529879"/>
            <a:ext cx="5983776" cy="1894230"/>
            <a:chOff x="3690851" y="3961185"/>
            <a:chExt cx="5983776" cy="1894230"/>
          </a:xfrm>
        </p:grpSpPr>
        <p:sp>
          <p:nvSpPr>
            <p:cNvPr id="23" name="Rectangle 22">
              <a:extLst>
                <a:ext uri="{FF2B5EF4-FFF2-40B4-BE49-F238E27FC236}">
                  <a16:creationId xmlns:a16="http://schemas.microsoft.com/office/drawing/2014/main" id="{238A0C78-99DA-40AB-B75D-F7567EF91ED2}"/>
                </a:ext>
              </a:extLst>
            </p:cNvPr>
            <p:cNvSpPr/>
            <p:nvPr/>
          </p:nvSpPr>
          <p:spPr>
            <a:xfrm>
              <a:off x="4337856" y="4626203"/>
              <a:ext cx="5336771" cy="9975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E4F6656-781C-4556-B432-4FF4B326F462}"/>
                </a:ext>
              </a:extLst>
            </p:cNvPr>
            <p:cNvSpPr txBox="1"/>
            <p:nvPr/>
          </p:nvSpPr>
          <p:spPr>
            <a:xfrm>
              <a:off x="7961514" y="3961185"/>
              <a:ext cx="1298172" cy="461665"/>
            </a:xfrm>
            <a:prstGeom prst="rect">
              <a:avLst/>
            </a:prstGeom>
            <a:noFill/>
          </p:spPr>
          <p:txBody>
            <a:bodyPr wrap="square" rtlCol="0">
              <a:spAutoFit/>
            </a:bodyPr>
            <a:lstStyle/>
            <a:p>
              <a:r>
                <a:rPr lang="en-US" sz="2400" dirty="0"/>
                <a:t>31  </a:t>
              </a:r>
              <a:r>
                <a:rPr lang="en-US" sz="2400" dirty="0">
                  <a:latin typeface="Calibri" panose="020F0502020204030204" pitchFamily="34" charset="0"/>
                  <a:cs typeface="Calibri" panose="020F0502020204030204" pitchFamily="34" charset="0"/>
                </a:rPr>
                <a:t>⁰C</a:t>
              </a:r>
              <a:endParaRPr lang="en-US" sz="2400" dirty="0"/>
            </a:p>
          </p:txBody>
        </p:sp>
        <p:sp>
          <p:nvSpPr>
            <p:cNvPr id="25" name="TextBox 24">
              <a:extLst>
                <a:ext uri="{FF2B5EF4-FFF2-40B4-BE49-F238E27FC236}">
                  <a16:creationId xmlns:a16="http://schemas.microsoft.com/office/drawing/2014/main" id="{9948B778-02B5-4C57-9F51-EF320FA06E80}"/>
                </a:ext>
              </a:extLst>
            </p:cNvPr>
            <p:cNvSpPr txBox="1"/>
            <p:nvPr/>
          </p:nvSpPr>
          <p:spPr>
            <a:xfrm>
              <a:off x="6423655" y="3963247"/>
              <a:ext cx="1298172" cy="461665"/>
            </a:xfrm>
            <a:prstGeom prst="rect">
              <a:avLst/>
            </a:prstGeom>
            <a:noFill/>
          </p:spPr>
          <p:txBody>
            <a:bodyPr wrap="square" rtlCol="0">
              <a:spAutoFit/>
            </a:bodyPr>
            <a:lstStyle/>
            <a:p>
              <a:r>
                <a:rPr lang="en-US" sz="2400" dirty="0"/>
                <a:t>49  </a:t>
              </a:r>
              <a:r>
                <a:rPr lang="en-US" sz="2400" dirty="0">
                  <a:latin typeface="Calibri" panose="020F0502020204030204" pitchFamily="34" charset="0"/>
                  <a:cs typeface="Calibri" panose="020F0502020204030204" pitchFamily="34" charset="0"/>
                </a:rPr>
                <a:t>⁰C</a:t>
              </a:r>
              <a:endParaRPr lang="en-US" sz="2400" dirty="0"/>
            </a:p>
          </p:txBody>
        </p:sp>
        <p:sp>
          <p:nvSpPr>
            <p:cNvPr id="26" name="Oval 25">
              <a:extLst>
                <a:ext uri="{FF2B5EF4-FFF2-40B4-BE49-F238E27FC236}">
                  <a16:creationId xmlns:a16="http://schemas.microsoft.com/office/drawing/2014/main" id="{6D82A012-02F5-4969-8DFD-CA91D85FB8F7}"/>
                </a:ext>
              </a:extLst>
            </p:cNvPr>
            <p:cNvSpPr/>
            <p:nvPr/>
          </p:nvSpPr>
          <p:spPr>
            <a:xfrm>
              <a:off x="6683428" y="4557913"/>
              <a:ext cx="282633" cy="234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3859E91-9887-4AC4-AD9C-90CCDB809ACF}"/>
                </a:ext>
              </a:extLst>
            </p:cNvPr>
            <p:cNvSpPr/>
            <p:nvPr/>
          </p:nvSpPr>
          <p:spPr>
            <a:xfrm>
              <a:off x="8112527" y="4557913"/>
              <a:ext cx="282633" cy="234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8EB8319A-C5CD-4DBC-A10A-BD3A4D931398}"/>
                </a:ext>
              </a:extLst>
            </p:cNvPr>
            <p:cNvCxnSpPr/>
            <p:nvPr/>
          </p:nvCxnSpPr>
          <p:spPr>
            <a:xfrm>
              <a:off x="3840483" y="4975340"/>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99802D-BB19-4BE3-93B6-C13DC5C92E66}"/>
                </a:ext>
              </a:extLst>
            </p:cNvPr>
            <p:cNvCxnSpPr/>
            <p:nvPr/>
          </p:nvCxnSpPr>
          <p:spPr>
            <a:xfrm>
              <a:off x="3843258" y="5144365"/>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2203290-DFFF-416C-808B-862CB5ACF506}"/>
                </a:ext>
              </a:extLst>
            </p:cNvPr>
            <p:cNvCxnSpPr/>
            <p:nvPr/>
          </p:nvCxnSpPr>
          <p:spPr>
            <a:xfrm>
              <a:off x="3843258" y="5327243"/>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F1B9DD-17B8-4E67-8313-A925BBC6D9EB}"/>
                </a:ext>
              </a:extLst>
            </p:cNvPr>
            <p:cNvSpPr txBox="1"/>
            <p:nvPr/>
          </p:nvSpPr>
          <p:spPr>
            <a:xfrm>
              <a:off x="6334296" y="4997510"/>
              <a:ext cx="1334884" cy="461665"/>
            </a:xfrm>
            <a:prstGeom prst="rect">
              <a:avLst/>
            </a:prstGeom>
            <a:noFill/>
          </p:spPr>
          <p:txBody>
            <a:bodyPr wrap="square" rtlCol="0">
              <a:spAutoFit/>
            </a:bodyPr>
            <a:lstStyle/>
            <a:p>
              <a:r>
                <a:rPr lang="en-US" sz="2400" dirty="0"/>
                <a:t>Point</a:t>
              </a:r>
              <a:r>
                <a:rPr lang="en-US" sz="2400" baseline="-25000" dirty="0"/>
                <a:t>inner</a:t>
              </a:r>
            </a:p>
          </p:txBody>
        </p:sp>
        <p:sp>
          <p:nvSpPr>
            <p:cNvPr id="32" name="TextBox 31">
              <a:extLst>
                <a:ext uri="{FF2B5EF4-FFF2-40B4-BE49-F238E27FC236}">
                  <a16:creationId xmlns:a16="http://schemas.microsoft.com/office/drawing/2014/main" id="{F9F45AB9-A961-4770-B916-D822429E3C8F}"/>
                </a:ext>
              </a:extLst>
            </p:cNvPr>
            <p:cNvSpPr txBox="1"/>
            <p:nvPr/>
          </p:nvSpPr>
          <p:spPr>
            <a:xfrm>
              <a:off x="7821233" y="4981681"/>
              <a:ext cx="1569377" cy="461665"/>
            </a:xfrm>
            <a:prstGeom prst="rect">
              <a:avLst/>
            </a:prstGeom>
            <a:noFill/>
          </p:spPr>
          <p:txBody>
            <a:bodyPr wrap="square" rtlCol="0">
              <a:spAutoFit/>
            </a:bodyPr>
            <a:lstStyle/>
            <a:p>
              <a:r>
                <a:rPr lang="en-US" sz="2400" dirty="0"/>
                <a:t>Point</a:t>
              </a:r>
              <a:r>
                <a:rPr lang="en-US" sz="2400" baseline="-25000" dirty="0"/>
                <a:t>outer</a:t>
              </a:r>
            </a:p>
          </p:txBody>
        </p:sp>
        <p:sp>
          <p:nvSpPr>
            <p:cNvPr id="33" name="TextBox 32">
              <a:extLst>
                <a:ext uri="{FF2B5EF4-FFF2-40B4-BE49-F238E27FC236}">
                  <a16:creationId xmlns:a16="http://schemas.microsoft.com/office/drawing/2014/main" id="{09C18EFB-76BC-4196-9DB9-F7E43B6B9080}"/>
                </a:ext>
              </a:extLst>
            </p:cNvPr>
            <p:cNvSpPr txBox="1"/>
            <p:nvPr/>
          </p:nvSpPr>
          <p:spPr>
            <a:xfrm>
              <a:off x="3690851" y="5393750"/>
              <a:ext cx="1345273" cy="461665"/>
            </a:xfrm>
            <a:prstGeom prst="rect">
              <a:avLst/>
            </a:prstGeom>
            <a:noFill/>
          </p:spPr>
          <p:txBody>
            <a:bodyPr wrap="square" rtlCol="0">
              <a:spAutoFit/>
            </a:bodyPr>
            <a:lstStyle/>
            <a:p>
              <a:r>
                <a:rPr lang="en-US" sz="2400" dirty="0"/>
                <a:t>Hot Plate</a:t>
              </a:r>
            </a:p>
          </p:txBody>
        </p:sp>
      </p:grpSp>
    </p:spTree>
    <p:extLst>
      <p:ext uri="{BB962C8B-B14F-4D97-AF65-F5344CB8AC3E}">
        <p14:creationId xmlns:p14="http://schemas.microsoft.com/office/powerpoint/2010/main" val="113896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7326AC-FF55-4F97-8D14-6D8F2BB83BEF}"/>
              </a:ext>
            </a:extLst>
          </p:cNvPr>
          <p:cNvSpPr>
            <a:spLocks noGrp="1"/>
          </p:cNvSpPr>
          <p:nvPr>
            <p:ph type="sldNum" sz="quarter" idx="12"/>
          </p:nvPr>
        </p:nvSpPr>
        <p:spPr/>
        <p:txBody>
          <a:bodyPr/>
          <a:lstStyle/>
          <a:p>
            <a:fld id="{FC979110-9A6D-4025-8DF7-F19C46686E32}" type="slidenum">
              <a:rPr lang="en-US" smtClean="0"/>
              <a:t>27</a:t>
            </a:fld>
            <a:endParaRPr lang="en-US"/>
          </a:p>
        </p:txBody>
      </p:sp>
      <p:sp>
        <p:nvSpPr>
          <p:cNvPr id="3" name="Rectangle 2">
            <a:extLst>
              <a:ext uri="{FF2B5EF4-FFF2-40B4-BE49-F238E27FC236}">
                <a16:creationId xmlns:a16="http://schemas.microsoft.com/office/drawing/2014/main" id="{5B5AC8A7-F224-48BB-A812-8DD8DABCDCB4}"/>
              </a:ext>
            </a:extLst>
          </p:cNvPr>
          <p:cNvSpPr/>
          <p:nvPr/>
        </p:nvSpPr>
        <p:spPr>
          <a:xfrm>
            <a:off x="1432560" y="1370243"/>
            <a:ext cx="9326880" cy="2923877"/>
          </a:xfrm>
          <a:prstGeom prst="rect">
            <a:avLst/>
          </a:prstGeom>
        </p:spPr>
        <p:txBody>
          <a:bodyPr wrap="square">
            <a:spAutoFit/>
          </a:bodyPr>
          <a:lstStyle/>
          <a:p>
            <a:pPr algn="ctr"/>
            <a:r>
              <a:rPr lang="en-US" sz="3200" dirty="0"/>
              <a:t>Notice that the ∆T’s are different for the two experiment times.  This means that the Heat Transfer Rate between the two points is changing over time.</a:t>
            </a:r>
          </a:p>
          <a:p>
            <a:pPr algn="ctr"/>
            <a:endParaRPr lang="en-US" sz="3200" dirty="0"/>
          </a:p>
          <a:p>
            <a:pPr algn="ctr"/>
            <a:r>
              <a:rPr lang="en-US" sz="3200" dirty="0"/>
              <a:t>The Heat Transfer Rates are calculated as follows…</a:t>
            </a:r>
          </a:p>
          <a:p>
            <a:endParaRPr lang="en-US" sz="2400" dirty="0"/>
          </a:p>
        </p:txBody>
      </p:sp>
    </p:spTree>
    <p:extLst>
      <p:ext uri="{BB962C8B-B14F-4D97-AF65-F5344CB8AC3E}">
        <p14:creationId xmlns:p14="http://schemas.microsoft.com/office/powerpoint/2010/main" val="390635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2F0270-7B8D-4AC9-B325-8317D1E9675B}"/>
              </a:ext>
            </a:extLst>
          </p:cNvPr>
          <p:cNvSpPr txBox="1"/>
          <p:nvPr/>
        </p:nvSpPr>
        <p:spPr>
          <a:xfrm>
            <a:off x="1512916" y="3094172"/>
            <a:ext cx="9493135" cy="1200329"/>
          </a:xfrm>
          <a:prstGeom prst="rect">
            <a:avLst/>
          </a:prstGeom>
          <a:noFill/>
        </p:spPr>
        <p:txBody>
          <a:bodyPr wrap="square" rtlCol="0">
            <a:spAutoFit/>
          </a:bodyPr>
          <a:lstStyle/>
          <a:p>
            <a:r>
              <a:rPr lang="en-US" sz="2400" b="1" dirty="0"/>
              <a:t>                      dT	 </a:t>
            </a:r>
            <a:r>
              <a:rPr lang="en-US" sz="2400" dirty="0"/>
              <a:t>					                    14 </a:t>
            </a:r>
            <a:r>
              <a:rPr lang="en-US" sz="2400" dirty="0">
                <a:latin typeface="Calibri" panose="020F0502020204030204" pitchFamily="34" charset="0"/>
                <a:cs typeface="Calibri" panose="020F0502020204030204" pitchFamily="34" charset="0"/>
              </a:rPr>
              <a:t>⁰</a:t>
            </a:r>
            <a:r>
              <a:rPr lang="en-US" sz="2400" dirty="0"/>
              <a:t>C   </a:t>
            </a:r>
          </a:p>
          <a:p>
            <a:r>
              <a:rPr lang="en-US" sz="2400" b="1" dirty="0"/>
              <a:t>H   =     k A  -----   </a:t>
            </a:r>
            <a:r>
              <a:rPr lang="en-US" sz="2400" dirty="0"/>
              <a:t>=         48  (cal / (m*</a:t>
            </a:r>
            <a:r>
              <a:rPr lang="en-US" sz="2400" dirty="0">
                <a:latin typeface="Calibri" panose="020F0502020204030204" pitchFamily="34" charset="0"/>
                <a:cs typeface="Calibri" panose="020F0502020204030204" pitchFamily="34" charset="0"/>
              </a:rPr>
              <a:t>⁰</a:t>
            </a:r>
            <a:r>
              <a:rPr lang="en-US" sz="2400" dirty="0"/>
              <a:t>C*s))  *   0.00004 m</a:t>
            </a:r>
            <a:r>
              <a:rPr lang="en-US" sz="2400" baseline="30000" dirty="0"/>
              <a:t>2</a:t>
            </a:r>
            <a:r>
              <a:rPr lang="en-US" sz="2400" dirty="0"/>
              <a:t>  *  -----------  </a:t>
            </a:r>
          </a:p>
          <a:p>
            <a:r>
              <a:rPr lang="en-US" sz="2400" dirty="0"/>
              <a:t>                      </a:t>
            </a:r>
            <a:r>
              <a:rPr lang="en-US" sz="2400" b="1" dirty="0"/>
              <a:t>dx	</a:t>
            </a:r>
            <a:r>
              <a:rPr lang="en-US" sz="2400" dirty="0"/>
              <a:t>					                  0.05 m</a:t>
            </a:r>
          </a:p>
        </p:txBody>
      </p:sp>
      <p:sp>
        <p:nvSpPr>
          <p:cNvPr id="5" name="TextBox 4">
            <a:extLst>
              <a:ext uri="{FF2B5EF4-FFF2-40B4-BE49-F238E27FC236}">
                <a16:creationId xmlns:a16="http://schemas.microsoft.com/office/drawing/2014/main" id="{56364CA0-38AB-4022-ADB0-222F1D9E9D57}"/>
              </a:ext>
            </a:extLst>
          </p:cNvPr>
          <p:cNvSpPr txBox="1"/>
          <p:nvPr/>
        </p:nvSpPr>
        <p:spPr>
          <a:xfrm>
            <a:off x="3667758" y="4446265"/>
            <a:ext cx="6756401" cy="1200329"/>
          </a:xfrm>
          <a:prstGeom prst="rect">
            <a:avLst/>
          </a:prstGeom>
          <a:noFill/>
        </p:spPr>
        <p:txBody>
          <a:bodyPr wrap="square" rtlCol="0">
            <a:spAutoFit/>
          </a:bodyPr>
          <a:lstStyle/>
          <a:p>
            <a:r>
              <a:rPr lang="en-US" sz="2400" dirty="0"/>
              <a:t>	          cal 	                                15 </a:t>
            </a:r>
            <a:r>
              <a:rPr lang="en-US" sz="2400" dirty="0">
                <a:latin typeface="Calibri" panose="020F0502020204030204" pitchFamily="34" charset="0"/>
                <a:cs typeface="Calibri" panose="020F0502020204030204" pitchFamily="34" charset="0"/>
              </a:rPr>
              <a:t>⁰</a:t>
            </a:r>
            <a:r>
              <a:rPr lang="en-US" sz="2400" dirty="0"/>
              <a:t>C   	</a:t>
            </a:r>
          </a:p>
          <a:p>
            <a:r>
              <a:rPr lang="en-US" sz="2400" dirty="0"/>
              <a:t>=         48  ------------  *   0.00004 m</a:t>
            </a:r>
            <a:r>
              <a:rPr lang="en-US" sz="2400" baseline="30000" dirty="0"/>
              <a:t>2</a:t>
            </a:r>
            <a:r>
              <a:rPr lang="en-US" sz="2400" dirty="0"/>
              <a:t>  *   -----------  </a:t>
            </a:r>
          </a:p>
          <a:p>
            <a:r>
              <a:rPr lang="en-US" sz="2400" dirty="0"/>
              <a:t>	      m*</a:t>
            </a:r>
            <a:r>
              <a:rPr lang="en-US" sz="2400" dirty="0">
                <a:latin typeface="Calibri" panose="020F0502020204030204" pitchFamily="34" charset="0"/>
                <a:cs typeface="Calibri" panose="020F0502020204030204" pitchFamily="34" charset="0"/>
              </a:rPr>
              <a:t>⁰</a:t>
            </a:r>
            <a:r>
              <a:rPr lang="en-US" sz="2400" dirty="0"/>
              <a:t>C*s		   	    0.05 m</a:t>
            </a:r>
          </a:p>
        </p:txBody>
      </p:sp>
      <p:grpSp>
        <p:nvGrpSpPr>
          <p:cNvPr id="12" name="Group 11">
            <a:extLst>
              <a:ext uri="{FF2B5EF4-FFF2-40B4-BE49-F238E27FC236}">
                <a16:creationId xmlns:a16="http://schemas.microsoft.com/office/drawing/2014/main" id="{7F5A5999-E370-4083-8948-E67CC370CEC4}"/>
              </a:ext>
            </a:extLst>
          </p:cNvPr>
          <p:cNvGrpSpPr/>
          <p:nvPr/>
        </p:nvGrpSpPr>
        <p:grpSpPr>
          <a:xfrm>
            <a:off x="5081847" y="4464538"/>
            <a:ext cx="4304956" cy="1174238"/>
            <a:chOff x="5203765" y="4744413"/>
            <a:chExt cx="4304956" cy="1174238"/>
          </a:xfrm>
        </p:grpSpPr>
        <p:cxnSp>
          <p:nvCxnSpPr>
            <p:cNvPr id="7" name="Straight Connector 6">
              <a:extLst>
                <a:ext uri="{FF2B5EF4-FFF2-40B4-BE49-F238E27FC236}">
                  <a16:creationId xmlns:a16="http://schemas.microsoft.com/office/drawing/2014/main" id="{E0438DC6-E231-4F26-9F65-781BCCDBCF40}"/>
                </a:ext>
              </a:extLst>
            </p:cNvPr>
            <p:cNvCxnSpPr/>
            <p:nvPr/>
          </p:nvCxnSpPr>
          <p:spPr>
            <a:xfrm flipV="1">
              <a:off x="5203765" y="5519640"/>
              <a:ext cx="232756" cy="399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10FD08-C035-461F-8F9F-FDE69CCC5EDD}"/>
                </a:ext>
              </a:extLst>
            </p:cNvPr>
            <p:cNvCxnSpPr/>
            <p:nvPr/>
          </p:nvCxnSpPr>
          <p:spPr>
            <a:xfrm flipV="1">
              <a:off x="5602776" y="5495491"/>
              <a:ext cx="232756" cy="399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21F7E2-846E-4613-902F-F01E56B569AD}"/>
                </a:ext>
              </a:extLst>
            </p:cNvPr>
            <p:cNvCxnSpPr/>
            <p:nvPr/>
          </p:nvCxnSpPr>
          <p:spPr>
            <a:xfrm flipV="1">
              <a:off x="9163400" y="4744413"/>
              <a:ext cx="232756" cy="399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BAF7BF-457D-491A-91B9-30DF8CB0BE87}"/>
                </a:ext>
              </a:extLst>
            </p:cNvPr>
            <p:cNvCxnSpPr/>
            <p:nvPr/>
          </p:nvCxnSpPr>
          <p:spPr>
            <a:xfrm flipV="1">
              <a:off x="7829896" y="5113111"/>
              <a:ext cx="232756" cy="399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39D204-703E-4B68-8B0C-F7C23FAF9125}"/>
                </a:ext>
              </a:extLst>
            </p:cNvPr>
            <p:cNvCxnSpPr/>
            <p:nvPr/>
          </p:nvCxnSpPr>
          <p:spPr>
            <a:xfrm flipV="1">
              <a:off x="9275965" y="5509183"/>
              <a:ext cx="232756" cy="399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5CB01ED4-18D6-40DF-BBC2-AD55628EF446}"/>
              </a:ext>
            </a:extLst>
          </p:cNvPr>
          <p:cNvSpPr txBox="1"/>
          <p:nvPr/>
        </p:nvSpPr>
        <p:spPr>
          <a:xfrm>
            <a:off x="3423298" y="245575"/>
            <a:ext cx="5416062" cy="584775"/>
          </a:xfrm>
          <a:prstGeom prst="rect">
            <a:avLst/>
          </a:prstGeom>
          <a:noFill/>
        </p:spPr>
        <p:txBody>
          <a:bodyPr wrap="square" rtlCol="0">
            <a:spAutoFit/>
          </a:bodyPr>
          <a:lstStyle/>
          <a:p>
            <a:pPr algn="ctr"/>
            <a:r>
              <a:rPr lang="en-US" sz="3200" dirty="0">
                <a:solidFill>
                  <a:srgbClr val="FF0000"/>
                </a:solidFill>
              </a:rPr>
              <a:t>Heat Transfer Rate at </a:t>
            </a:r>
            <a:r>
              <a:rPr lang="en-US" sz="3200" b="1" dirty="0">
                <a:solidFill>
                  <a:srgbClr val="FF0000"/>
                </a:solidFill>
              </a:rPr>
              <a:t>Time</a:t>
            </a:r>
            <a:r>
              <a:rPr lang="en-US" sz="3200" b="1" baseline="-25000" dirty="0">
                <a:solidFill>
                  <a:srgbClr val="FF0000"/>
                </a:solidFill>
              </a:rPr>
              <a:t>120</a:t>
            </a:r>
          </a:p>
        </p:txBody>
      </p:sp>
      <p:sp>
        <p:nvSpPr>
          <p:cNvPr id="6" name="Slide Number Placeholder 5">
            <a:extLst>
              <a:ext uri="{FF2B5EF4-FFF2-40B4-BE49-F238E27FC236}">
                <a16:creationId xmlns:a16="http://schemas.microsoft.com/office/drawing/2014/main" id="{C161DF4A-401F-4201-B727-48DE2D234F70}"/>
              </a:ext>
            </a:extLst>
          </p:cNvPr>
          <p:cNvSpPr>
            <a:spLocks noGrp="1"/>
          </p:cNvSpPr>
          <p:nvPr>
            <p:ph type="sldNum" sz="quarter" idx="12"/>
          </p:nvPr>
        </p:nvSpPr>
        <p:spPr>
          <a:xfrm>
            <a:off x="8610600" y="6256600"/>
            <a:ext cx="2743200" cy="365125"/>
          </a:xfrm>
        </p:spPr>
        <p:txBody>
          <a:bodyPr/>
          <a:lstStyle/>
          <a:p>
            <a:fld id="{FC979110-9A6D-4025-8DF7-F19C46686E32}" type="slidenum">
              <a:rPr lang="en-US" smtClean="0"/>
              <a:t>28</a:t>
            </a:fld>
            <a:endParaRPr lang="en-US"/>
          </a:p>
        </p:txBody>
      </p:sp>
      <p:sp>
        <p:nvSpPr>
          <p:cNvPr id="15" name="TextBox 14">
            <a:extLst>
              <a:ext uri="{FF2B5EF4-FFF2-40B4-BE49-F238E27FC236}">
                <a16:creationId xmlns:a16="http://schemas.microsoft.com/office/drawing/2014/main" id="{5C9D1B07-7DA5-4834-AC21-72A62BB2A5CA}"/>
              </a:ext>
            </a:extLst>
          </p:cNvPr>
          <p:cNvSpPr txBox="1"/>
          <p:nvPr/>
        </p:nvSpPr>
        <p:spPr>
          <a:xfrm>
            <a:off x="3601532" y="5958898"/>
            <a:ext cx="3757354" cy="461665"/>
          </a:xfrm>
          <a:prstGeom prst="rect">
            <a:avLst/>
          </a:prstGeom>
          <a:noFill/>
        </p:spPr>
        <p:txBody>
          <a:bodyPr wrap="square" rtlCol="0">
            <a:spAutoFit/>
          </a:bodyPr>
          <a:lstStyle/>
          <a:p>
            <a:r>
              <a:rPr lang="en-US" sz="2400" dirty="0"/>
              <a:t> =       </a:t>
            </a:r>
            <a:r>
              <a:rPr lang="en-US" sz="2400" b="1" dirty="0"/>
              <a:t>  0.53  cal / sec</a:t>
            </a:r>
          </a:p>
        </p:txBody>
      </p:sp>
      <p:grpSp>
        <p:nvGrpSpPr>
          <p:cNvPr id="16" name="Group 15">
            <a:extLst>
              <a:ext uri="{FF2B5EF4-FFF2-40B4-BE49-F238E27FC236}">
                <a16:creationId xmlns:a16="http://schemas.microsoft.com/office/drawing/2014/main" id="{FB4D2633-4700-4A99-8534-917B3CCE1A8C}"/>
              </a:ext>
            </a:extLst>
          </p:cNvPr>
          <p:cNvGrpSpPr/>
          <p:nvPr/>
        </p:nvGrpSpPr>
        <p:grpSpPr>
          <a:xfrm>
            <a:off x="2855584" y="980659"/>
            <a:ext cx="5983776" cy="1894230"/>
            <a:chOff x="697347" y="4529879"/>
            <a:chExt cx="5983776" cy="1894230"/>
          </a:xfrm>
        </p:grpSpPr>
        <p:sp>
          <p:nvSpPr>
            <p:cNvPr id="17" name="Rectangle 16">
              <a:extLst>
                <a:ext uri="{FF2B5EF4-FFF2-40B4-BE49-F238E27FC236}">
                  <a16:creationId xmlns:a16="http://schemas.microsoft.com/office/drawing/2014/main" id="{A3816B36-13CA-4A13-8510-8C0A8DE56F79}"/>
                </a:ext>
              </a:extLst>
            </p:cNvPr>
            <p:cNvSpPr/>
            <p:nvPr/>
          </p:nvSpPr>
          <p:spPr>
            <a:xfrm>
              <a:off x="1344352" y="5194897"/>
              <a:ext cx="5336771" cy="9975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CCC946-B3CC-4447-996F-DB82B9C631AA}"/>
                </a:ext>
              </a:extLst>
            </p:cNvPr>
            <p:cNvSpPr txBox="1"/>
            <p:nvPr/>
          </p:nvSpPr>
          <p:spPr>
            <a:xfrm>
              <a:off x="4968010" y="4529879"/>
              <a:ext cx="1298172" cy="461665"/>
            </a:xfrm>
            <a:prstGeom prst="rect">
              <a:avLst/>
            </a:prstGeom>
            <a:noFill/>
          </p:spPr>
          <p:txBody>
            <a:bodyPr wrap="square" rtlCol="0">
              <a:spAutoFit/>
            </a:bodyPr>
            <a:lstStyle/>
            <a:p>
              <a:r>
                <a:rPr lang="en-US" sz="2400" dirty="0"/>
                <a:t>22  </a:t>
              </a:r>
              <a:r>
                <a:rPr lang="en-US" sz="2400" dirty="0">
                  <a:latin typeface="Calibri" panose="020F0502020204030204" pitchFamily="34" charset="0"/>
                  <a:cs typeface="Calibri" panose="020F0502020204030204" pitchFamily="34" charset="0"/>
                </a:rPr>
                <a:t>⁰C</a:t>
              </a:r>
              <a:endParaRPr lang="en-US" sz="2400" dirty="0"/>
            </a:p>
          </p:txBody>
        </p:sp>
        <p:sp>
          <p:nvSpPr>
            <p:cNvPr id="19" name="TextBox 18">
              <a:extLst>
                <a:ext uri="{FF2B5EF4-FFF2-40B4-BE49-F238E27FC236}">
                  <a16:creationId xmlns:a16="http://schemas.microsoft.com/office/drawing/2014/main" id="{AD1654FA-BD44-482A-AD02-489D5FF5E84E}"/>
                </a:ext>
              </a:extLst>
            </p:cNvPr>
            <p:cNvSpPr txBox="1"/>
            <p:nvPr/>
          </p:nvSpPr>
          <p:spPr>
            <a:xfrm>
              <a:off x="3430151" y="4531941"/>
              <a:ext cx="1298172" cy="461665"/>
            </a:xfrm>
            <a:prstGeom prst="rect">
              <a:avLst/>
            </a:prstGeom>
            <a:noFill/>
          </p:spPr>
          <p:txBody>
            <a:bodyPr wrap="square" rtlCol="0">
              <a:spAutoFit/>
            </a:bodyPr>
            <a:lstStyle/>
            <a:p>
              <a:r>
                <a:rPr lang="en-US" sz="2400" dirty="0"/>
                <a:t>36  </a:t>
              </a:r>
              <a:r>
                <a:rPr lang="en-US" sz="2400" dirty="0">
                  <a:latin typeface="Calibri" panose="020F0502020204030204" pitchFamily="34" charset="0"/>
                  <a:cs typeface="Calibri" panose="020F0502020204030204" pitchFamily="34" charset="0"/>
                </a:rPr>
                <a:t>⁰C</a:t>
              </a:r>
              <a:endParaRPr lang="en-US" sz="2400" dirty="0"/>
            </a:p>
          </p:txBody>
        </p:sp>
        <p:sp>
          <p:nvSpPr>
            <p:cNvPr id="20" name="Oval 19">
              <a:extLst>
                <a:ext uri="{FF2B5EF4-FFF2-40B4-BE49-F238E27FC236}">
                  <a16:creationId xmlns:a16="http://schemas.microsoft.com/office/drawing/2014/main" id="{520867B1-D827-4B35-992E-B37673ACF048}"/>
                </a:ext>
              </a:extLst>
            </p:cNvPr>
            <p:cNvSpPr/>
            <p:nvPr/>
          </p:nvSpPr>
          <p:spPr>
            <a:xfrm>
              <a:off x="3689924" y="5126607"/>
              <a:ext cx="282633" cy="234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6212E5C-ACCF-46A4-86F1-03455420DAC0}"/>
                </a:ext>
              </a:extLst>
            </p:cNvPr>
            <p:cNvSpPr/>
            <p:nvPr/>
          </p:nvSpPr>
          <p:spPr>
            <a:xfrm>
              <a:off x="5119023" y="5126607"/>
              <a:ext cx="282633" cy="234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B229952-7715-4E09-A0A8-5C04C1742CDB}"/>
                </a:ext>
              </a:extLst>
            </p:cNvPr>
            <p:cNvCxnSpPr/>
            <p:nvPr/>
          </p:nvCxnSpPr>
          <p:spPr>
            <a:xfrm>
              <a:off x="846979" y="5544034"/>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35AE6C7-40DD-47B4-9CE7-DA837E1FCFC4}"/>
                </a:ext>
              </a:extLst>
            </p:cNvPr>
            <p:cNvCxnSpPr/>
            <p:nvPr/>
          </p:nvCxnSpPr>
          <p:spPr>
            <a:xfrm>
              <a:off x="849754" y="5713059"/>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EAD86B-7E9A-4F84-AABE-A1730032E53E}"/>
                </a:ext>
              </a:extLst>
            </p:cNvPr>
            <p:cNvCxnSpPr/>
            <p:nvPr/>
          </p:nvCxnSpPr>
          <p:spPr>
            <a:xfrm>
              <a:off x="849754" y="5895937"/>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9F0E24F-BA5B-4F6A-8A3B-D1F9FBB00962}"/>
                </a:ext>
              </a:extLst>
            </p:cNvPr>
            <p:cNvSpPr txBox="1"/>
            <p:nvPr/>
          </p:nvSpPr>
          <p:spPr>
            <a:xfrm>
              <a:off x="3324167" y="5566204"/>
              <a:ext cx="1387531" cy="461665"/>
            </a:xfrm>
            <a:prstGeom prst="rect">
              <a:avLst/>
            </a:prstGeom>
            <a:noFill/>
          </p:spPr>
          <p:txBody>
            <a:bodyPr wrap="square" rtlCol="0">
              <a:spAutoFit/>
            </a:bodyPr>
            <a:lstStyle/>
            <a:p>
              <a:r>
                <a:rPr lang="en-US" sz="2400" dirty="0"/>
                <a:t>Point</a:t>
              </a:r>
              <a:r>
                <a:rPr lang="en-US" sz="2400" baseline="-25000" dirty="0"/>
                <a:t>inner</a:t>
              </a:r>
            </a:p>
          </p:txBody>
        </p:sp>
        <p:sp>
          <p:nvSpPr>
            <p:cNvPr id="26" name="TextBox 25">
              <a:extLst>
                <a:ext uri="{FF2B5EF4-FFF2-40B4-BE49-F238E27FC236}">
                  <a16:creationId xmlns:a16="http://schemas.microsoft.com/office/drawing/2014/main" id="{F6E46989-1D45-46BF-884A-E5DD563CF873}"/>
                </a:ext>
              </a:extLst>
            </p:cNvPr>
            <p:cNvSpPr txBox="1"/>
            <p:nvPr/>
          </p:nvSpPr>
          <p:spPr>
            <a:xfrm>
              <a:off x="4827729" y="5550375"/>
              <a:ext cx="1438453" cy="461665"/>
            </a:xfrm>
            <a:prstGeom prst="rect">
              <a:avLst/>
            </a:prstGeom>
            <a:noFill/>
          </p:spPr>
          <p:txBody>
            <a:bodyPr wrap="square" rtlCol="0">
              <a:spAutoFit/>
            </a:bodyPr>
            <a:lstStyle/>
            <a:p>
              <a:r>
                <a:rPr lang="en-US" sz="2400" dirty="0"/>
                <a:t>Point</a:t>
              </a:r>
              <a:r>
                <a:rPr lang="en-US" sz="2400" baseline="-25000" dirty="0"/>
                <a:t>outer</a:t>
              </a:r>
            </a:p>
          </p:txBody>
        </p:sp>
        <p:sp>
          <p:nvSpPr>
            <p:cNvPr id="27" name="TextBox 26">
              <a:extLst>
                <a:ext uri="{FF2B5EF4-FFF2-40B4-BE49-F238E27FC236}">
                  <a16:creationId xmlns:a16="http://schemas.microsoft.com/office/drawing/2014/main" id="{395F3AD3-5BFF-4166-B33F-77EA89045C41}"/>
                </a:ext>
              </a:extLst>
            </p:cNvPr>
            <p:cNvSpPr txBox="1"/>
            <p:nvPr/>
          </p:nvSpPr>
          <p:spPr>
            <a:xfrm>
              <a:off x="697347" y="5962444"/>
              <a:ext cx="1345273" cy="461665"/>
            </a:xfrm>
            <a:prstGeom prst="rect">
              <a:avLst/>
            </a:prstGeom>
            <a:noFill/>
          </p:spPr>
          <p:txBody>
            <a:bodyPr wrap="square" rtlCol="0">
              <a:spAutoFit/>
            </a:bodyPr>
            <a:lstStyle/>
            <a:p>
              <a:r>
                <a:rPr lang="en-US" sz="2400" dirty="0"/>
                <a:t>Hot Plate</a:t>
              </a:r>
            </a:p>
          </p:txBody>
        </p:sp>
      </p:grpSp>
      <p:cxnSp>
        <p:nvCxnSpPr>
          <p:cNvPr id="13" name="Straight Arrow Connector 12">
            <a:extLst>
              <a:ext uri="{FF2B5EF4-FFF2-40B4-BE49-F238E27FC236}">
                <a16:creationId xmlns:a16="http://schemas.microsoft.com/office/drawing/2014/main" id="{8BE5EDD1-7230-4578-863F-C021E22E601E}"/>
              </a:ext>
            </a:extLst>
          </p:cNvPr>
          <p:cNvCxnSpPr>
            <a:cxnSpLocks/>
          </p:cNvCxnSpPr>
          <p:nvPr/>
        </p:nvCxnSpPr>
        <p:spPr>
          <a:xfrm>
            <a:off x="6350924" y="1695552"/>
            <a:ext cx="775323" cy="1"/>
          </a:xfrm>
          <a:prstGeom prst="straightConnector1">
            <a:avLst/>
          </a:prstGeom>
          <a:ln w="762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570B894-D2F2-472D-AD07-4F6484EC4984}"/>
              </a:ext>
            </a:extLst>
          </p:cNvPr>
          <p:cNvSpPr txBox="1"/>
          <p:nvPr/>
        </p:nvSpPr>
        <p:spPr>
          <a:xfrm>
            <a:off x="6533804" y="1778982"/>
            <a:ext cx="336131" cy="400110"/>
          </a:xfrm>
          <a:prstGeom prst="rect">
            <a:avLst/>
          </a:prstGeom>
          <a:noFill/>
        </p:spPr>
        <p:txBody>
          <a:bodyPr wrap="square" rtlCol="0">
            <a:spAutoFit/>
          </a:bodyPr>
          <a:lstStyle/>
          <a:p>
            <a:r>
              <a:rPr lang="en-US" sz="2000" b="1" dirty="0"/>
              <a:t>H</a:t>
            </a:r>
          </a:p>
        </p:txBody>
      </p:sp>
    </p:spTree>
    <p:extLst>
      <p:ext uri="{BB962C8B-B14F-4D97-AF65-F5344CB8AC3E}">
        <p14:creationId xmlns:p14="http://schemas.microsoft.com/office/powerpoint/2010/main" val="212497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2F0270-7B8D-4AC9-B325-8317D1E9675B}"/>
              </a:ext>
            </a:extLst>
          </p:cNvPr>
          <p:cNvSpPr txBox="1"/>
          <p:nvPr/>
        </p:nvSpPr>
        <p:spPr>
          <a:xfrm>
            <a:off x="1512916" y="3094199"/>
            <a:ext cx="9493135" cy="1200329"/>
          </a:xfrm>
          <a:prstGeom prst="rect">
            <a:avLst/>
          </a:prstGeom>
          <a:noFill/>
        </p:spPr>
        <p:txBody>
          <a:bodyPr wrap="square" rtlCol="0">
            <a:spAutoFit/>
          </a:bodyPr>
          <a:lstStyle/>
          <a:p>
            <a:r>
              <a:rPr lang="en-US" sz="2400" b="1" dirty="0"/>
              <a:t>                      dT	 </a:t>
            </a:r>
            <a:r>
              <a:rPr lang="en-US" sz="2400" dirty="0"/>
              <a:t>					                    18 </a:t>
            </a:r>
            <a:r>
              <a:rPr lang="en-US" sz="2400" dirty="0">
                <a:latin typeface="Calibri" panose="020F0502020204030204" pitchFamily="34" charset="0"/>
                <a:cs typeface="Calibri" panose="020F0502020204030204" pitchFamily="34" charset="0"/>
              </a:rPr>
              <a:t>⁰</a:t>
            </a:r>
            <a:r>
              <a:rPr lang="en-US" sz="2400" dirty="0"/>
              <a:t>C   </a:t>
            </a:r>
          </a:p>
          <a:p>
            <a:r>
              <a:rPr lang="en-US" sz="2400" b="1" dirty="0"/>
              <a:t>H   =     k A  -----   </a:t>
            </a:r>
            <a:r>
              <a:rPr lang="en-US" sz="2400" dirty="0"/>
              <a:t>=         48  (cal / (m*</a:t>
            </a:r>
            <a:r>
              <a:rPr lang="en-US" sz="2400" dirty="0">
                <a:latin typeface="Calibri" panose="020F0502020204030204" pitchFamily="34" charset="0"/>
                <a:cs typeface="Calibri" panose="020F0502020204030204" pitchFamily="34" charset="0"/>
              </a:rPr>
              <a:t>⁰</a:t>
            </a:r>
            <a:r>
              <a:rPr lang="en-US" sz="2400" dirty="0"/>
              <a:t>C*s))  *   0.00004 m</a:t>
            </a:r>
            <a:r>
              <a:rPr lang="en-US" sz="2400" baseline="30000" dirty="0"/>
              <a:t>2</a:t>
            </a:r>
            <a:r>
              <a:rPr lang="en-US" sz="2400" dirty="0"/>
              <a:t>  *  -----------  </a:t>
            </a:r>
          </a:p>
          <a:p>
            <a:r>
              <a:rPr lang="en-US" sz="2400" b="1" dirty="0"/>
              <a:t>                      dx	</a:t>
            </a:r>
            <a:r>
              <a:rPr lang="en-US" sz="2400" dirty="0"/>
              <a:t>					                  0.05 m</a:t>
            </a:r>
          </a:p>
        </p:txBody>
      </p:sp>
      <p:sp>
        <p:nvSpPr>
          <p:cNvPr id="5" name="TextBox 4">
            <a:extLst>
              <a:ext uri="{FF2B5EF4-FFF2-40B4-BE49-F238E27FC236}">
                <a16:creationId xmlns:a16="http://schemas.microsoft.com/office/drawing/2014/main" id="{56364CA0-38AB-4022-ADB0-222F1D9E9D57}"/>
              </a:ext>
            </a:extLst>
          </p:cNvPr>
          <p:cNvSpPr txBox="1"/>
          <p:nvPr/>
        </p:nvSpPr>
        <p:spPr>
          <a:xfrm>
            <a:off x="3667758" y="4446292"/>
            <a:ext cx="6756401" cy="1200329"/>
          </a:xfrm>
          <a:prstGeom prst="rect">
            <a:avLst/>
          </a:prstGeom>
          <a:noFill/>
        </p:spPr>
        <p:txBody>
          <a:bodyPr wrap="square" rtlCol="0">
            <a:spAutoFit/>
          </a:bodyPr>
          <a:lstStyle/>
          <a:p>
            <a:r>
              <a:rPr lang="en-US" sz="2400" dirty="0"/>
              <a:t>	          cal 	                                18 </a:t>
            </a:r>
            <a:r>
              <a:rPr lang="en-US" sz="2400" dirty="0">
                <a:latin typeface="Calibri" panose="020F0502020204030204" pitchFamily="34" charset="0"/>
                <a:cs typeface="Calibri" panose="020F0502020204030204" pitchFamily="34" charset="0"/>
              </a:rPr>
              <a:t>⁰</a:t>
            </a:r>
            <a:r>
              <a:rPr lang="en-US" sz="2400" dirty="0"/>
              <a:t>C   	</a:t>
            </a:r>
          </a:p>
          <a:p>
            <a:r>
              <a:rPr lang="en-US" sz="2400" dirty="0"/>
              <a:t>=         48  ------------  *   0.00004 m</a:t>
            </a:r>
            <a:r>
              <a:rPr lang="en-US" sz="2400" baseline="30000" dirty="0"/>
              <a:t>2</a:t>
            </a:r>
            <a:r>
              <a:rPr lang="en-US" sz="2400" dirty="0"/>
              <a:t>  *   -----------  </a:t>
            </a:r>
          </a:p>
          <a:p>
            <a:r>
              <a:rPr lang="en-US" sz="2400" dirty="0"/>
              <a:t>	      m*</a:t>
            </a:r>
            <a:r>
              <a:rPr lang="en-US" sz="2400" dirty="0">
                <a:latin typeface="Calibri" panose="020F0502020204030204" pitchFamily="34" charset="0"/>
                <a:cs typeface="Calibri" panose="020F0502020204030204" pitchFamily="34" charset="0"/>
              </a:rPr>
              <a:t>⁰</a:t>
            </a:r>
            <a:r>
              <a:rPr lang="en-US" sz="2400" dirty="0"/>
              <a:t>C*s		   	    0.05 m</a:t>
            </a:r>
          </a:p>
        </p:txBody>
      </p:sp>
      <p:grpSp>
        <p:nvGrpSpPr>
          <p:cNvPr id="12" name="Group 11">
            <a:extLst>
              <a:ext uri="{FF2B5EF4-FFF2-40B4-BE49-F238E27FC236}">
                <a16:creationId xmlns:a16="http://schemas.microsoft.com/office/drawing/2014/main" id="{7F5A5999-E370-4083-8948-E67CC370CEC4}"/>
              </a:ext>
            </a:extLst>
          </p:cNvPr>
          <p:cNvGrpSpPr/>
          <p:nvPr/>
        </p:nvGrpSpPr>
        <p:grpSpPr>
          <a:xfrm>
            <a:off x="5081847" y="4464565"/>
            <a:ext cx="4304956" cy="1174238"/>
            <a:chOff x="5203765" y="4744413"/>
            <a:chExt cx="4304956" cy="1174238"/>
          </a:xfrm>
        </p:grpSpPr>
        <p:cxnSp>
          <p:nvCxnSpPr>
            <p:cNvPr id="7" name="Straight Connector 6">
              <a:extLst>
                <a:ext uri="{FF2B5EF4-FFF2-40B4-BE49-F238E27FC236}">
                  <a16:creationId xmlns:a16="http://schemas.microsoft.com/office/drawing/2014/main" id="{E0438DC6-E231-4F26-9F65-781BCCDBCF40}"/>
                </a:ext>
              </a:extLst>
            </p:cNvPr>
            <p:cNvCxnSpPr/>
            <p:nvPr/>
          </p:nvCxnSpPr>
          <p:spPr>
            <a:xfrm flipV="1">
              <a:off x="5203765" y="5519640"/>
              <a:ext cx="232756" cy="399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10FD08-C035-461F-8F9F-FDE69CCC5EDD}"/>
                </a:ext>
              </a:extLst>
            </p:cNvPr>
            <p:cNvCxnSpPr/>
            <p:nvPr/>
          </p:nvCxnSpPr>
          <p:spPr>
            <a:xfrm flipV="1">
              <a:off x="5602776" y="5495491"/>
              <a:ext cx="232756" cy="399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21F7E2-846E-4613-902F-F01E56B569AD}"/>
                </a:ext>
              </a:extLst>
            </p:cNvPr>
            <p:cNvCxnSpPr/>
            <p:nvPr/>
          </p:nvCxnSpPr>
          <p:spPr>
            <a:xfrm flipV="1">
              <a:off x="9163400" y="4744413"/>
              <a:ext cx="232756" cy="399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BAF7BF-457D-491A-91B9-30DF8CB0BE87}"/>
                </a:ext>
              </a:extLst>
            </p:cNvPr>
            <p:cNvCxnSpPr/>
            <p:nvPr/>
          </p:nvCxnSpPr>
          <p:spPr>
            <a:xfrm flipV="1">
              <a:off x="7829896" y="5113111"/>
              <a:ext cx="232756" cy="399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39D204-703E-4B68-8B0C-F7C23FAF9125}"/>
                </a:ext>
              </a:extLst>
            </p:cNvPr>
            <p:cNvCxnSpPr/>
            <p:nvPr/>
          </p:nvCxnSpPr>
          <p:spPr>
            <a:xfrm flipV="1">
              <a:off x="9275965" y="5509183"/>
              <a:ext cx="232756" cy="399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5CB01ED4-18D6-40DF-BBC2-AD55628EF446}"/>
              </a:ext>
            </a:extLst>
          </p:cNvPr>
          <p:cNvSpPr txBox="1"/>
          <p:nvPr/>
        </p:nvSpPr>
        <p:spPr>
          <a:xfrm>
            <a:off x="3423298" y="245575"/>
            <a:ext cx="5416062" cy="584775"/>
          </a:xfrm>
          <a:prstGeom prst="rect">
            <a:avLst/>
          </a:prstGeom>
          <a:noFill/>
        </p:spPr>
        <p:txBody>
          <a:bodyPr wrap="square" rtlCol="0">
            <a:spAutoFit/>
          </a:bodyPr>
          <a:lstStyle/>
          <a:p>
            <a:pPr algn="ctr"/>
            <a:r>
              <a:rPr lang="en-US" sz="3200" dirty="0">
                <a:solidFill>
                  <a:srgbClr val="FF0000"/>
                </a:solidFill>
              </a:rPr>
              <a:t>Heat Transfer Rate at </a:t>
            </a:r>
            <a:r>
              <a:rPr lang="en-US" sz="3200" b="1" dirty="0">
                <a:solidFill>
                  <a:srgbClr val="FF0000"/>
                </a:solidFill>
              </a:rPr>
              <a:t>Time</a:t>
            </a:r>
            <a:r>
              <a:rPr lang="en-US" sz="3200" b="1" baseline="-25000" dirty="0">
                <a:solidFill>
                  <a:srgbClr val="FF0000"/>
                </a:solidFill>
              </a:rPr>
              <a:t>180</a:t>
            </a:r>
          </a:p>
        </p:txBody>
      </p:sp>
      <p:sp>
        <p:nvSpPr>
          <p:cNvPr id="6" name="Slide Number Placeholder 5">
            <a:extLst>
              <a:ext uri="{FF2B5EF4-FFF2-40B4-BE49-F238E27FC236}">
                <a16:creationId xmlns:a16="http://schemas.microsoft.com/office/drawing/2014/main" id="{C161DF4A-401F-4201-B727-48DE2D234F70}"/>
              </a:ext>
            </a:extLst>
          </p:cNvPr>
          <p:cNvSpPr>
            <a:spLocks noGrp="1"/>
          </p:cNvSpPr>
          <p:nvPr>
            <p:ph type="sldNum" sz="quarter" idx="12"/>
          </p:nvPr>
        </p:nvSpPr>
        <p:spPr/>
        <p:txBody>
          <a:bodyPr/>
          <a:lstStyle/>
          <a:p>
            <a:fld id="{FC979110-9A6D-4025-8DF7-F19C46686E32}" type="slidenum">
              <a:rPr lang="en-US" smtClean="0"/>
              <a:t>29</a:t>
            </a:fld>
            <a:endParaRPr lang="en-US"/>
          </a:p>
        </p:txBody>
      </p:sp>
      <p:sp>
        <p:nvSpPr>
          <p:cNvPr id="15" name="TextBox 14">
            <a:extLst>
              <a:ext uri="{FF2B5EF4-FFF2-40B4-BE49-F238E27FC236}">
                <a16:creationId xmlns:a16="http://schemas.microsoft.com/office/drawing/2014/main" id="{5C9D1B07-7DA5-4834-AC21-72A62BB2A5CA}"/>
              </a:ext>
            </a:extLst>
          </p:cNvPr>
          <p:cNvSpPr txBox="1"/>
          <p:nvPr/>
        </p:nvSpPr>
        <p:spPr>
          <a:xfrm>
            <a:off x="3601532" y="5958925"/>
            <a:ext cx="3757354" cy="461665"/>
          </a:xfrm>
          <a:prstGeom prst="rect">
            <a:avLst/>
          </a:prstGeom>
          <a:noFill/>
        </p:spPr>
        <p:txBody>
          <a:bodyPr wrap="square" rtlCol="0">
            <a:spAutoFit/>
          </a:bodyPr>
          <a:lstStyle/>
          <a:p>
            <a:r>
              <a:rPr lang="en-US" sz="2400" dirty="0"/>
              <a:t> =       </a:t>
            </a:r>
            <a:r>
              <a:rPr lang="en-US" sz="2400" b="1" dirty="0"/>
              <a:t>  0.69  cal / sec</a:t>
            </a:r>
          </a:p>
        </p:txBody>
      </p:sp>
      <p:grpSp>
        <p:nvGrpSpPr>
          <p:cNvPr id="16" name="Group 15">
            <a:extLst>
              <a:ext uri="{FF2B5EF4-FFF2-40B4-BE49-F238E27FC236}">
                <a16:creationId xmlns:a16="http://schemas.microsoft.com/office/drawing/2014/main" id="{B0B55F51-A8B3-4475-8D8A-9BE0DDCC2425}"/>
              </a:ext>
            </a:extLst>
          </p:cNvPr>
          <p:cNvGrpSpPr/>
          <p:nvPr/>
        </p:nvGrpSpPr>
        <p:grpSpPr>
          <a:xfrm>
            <a:off x="2855584" y="981705"/>
            <a:ext cx="5983776" cy="1894230"/>
            <a:chOff x="3690851" y="3961185"/>
            <a:chExt cx="5983776" cy="1894230"/>
          </a:xfrm>
        </p:grpSpPr>
        <p:sp>
          <p:nvSpPr>
            <p:cNvPr id="17" name="Rectangle 16">
              <a:extLst>
                <a:ext uri="{FF2B5EF4-FFF2-40B4-BE49-F238E27FC236}">
                  <a16:creationId xmlns:a16="http://schemas.microsoft.com/office/drawing/2014/main" id="{1F7E845F-A287-4E31-BF87-BE47A09839DF}"/>
                </a:ext>
              </a:extLst>
            </p:cNvPr>
            <p:cNvSpPr/>
            <p:nvPr/>
          </p:nvSpPr>
          <p:spPr>
            <a:xfrm>
              <a:off x="4337856" y="4626203"/>
              <a:ext cx="5336771" cy="9975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F56B35-4375-4B6A-ABAF-ED4CD60AF03E}"/>
                </a:ext>
              </a:extLst>
            </p:cNvPr>
            <p:cNvSpPr txBox="1"/>
            <p:nvPr/>
          </p:nvSpPr>
          <p:spPr>
            <a:xfrm>
              <a:off x="7961514" y="3961185"/>
              <a:ext cx="1298172" cy="461665"/>
            </a:xfrm>
            <a:prstGeom prst="rect">
              <a:avLst/>
            </a:prstGeom>
            <a:noFill/>
          </p:spPr>
          <p:txBody>
            <a:bodyPr wrap="square" rtlCol="0">
              <a:spAutoFit/>
            </a:bodyPr>
            <a:lstStyle/>
            <a:p>
              <a:r>
                <a:rPr lang="en-US" sz="2400" dirty="0"/>
                <a:t>31  </a:t>
              </a:r>
              <a:r>
                <a:rPr lang="en-US" sz="2400" dirty="0">
                  <a:latin typeface="Calibri" panose="020F0502020204030204" pitchFamily="34" charset="0"/>
                  <a:cs typeface="Calibri" panose="020F0502020204030204" pitchFamily="34" charset="0"/>
                </a:rPr>
                <a:t>⁰C</a:t>
              </a:r>
              <a:endParaRPr lang="en-US" sz="2400" dirty="0"/>
            </a:p>
          </p:txBody>
        </p:sp>
        <p:sp>
          <p:nvSpPr>
            <p:cNvPr id="19" name="TextBox 18">
              <a:extLst>
                <a:ext uri="{FF2B5EF4-FFF2-40B4-BE49-F238E27FC236}">
                  <a16:creationId xmlns:a16="http://schemas.microsoft.com/office/drawing/2014/main" id="{0794A615-AED8-45DE-9F26-81C7CF69E357}"/>
                </a:ext>
              </a:extLst>
            </p:cNvPr>
            <p:cNvSpPr txBox="1"/>
            <p:nvPr/>
          </p:nvSpPr>
          <p:spPr>
            <a:xfrm>
              <a:off x="6423655" y="3963247"/>
              <a:ext cx="1298172" cy="461665"/>
            </a:xfrm>
            <a:prstGeom prst="rect">
              <a:avLst/>
            </a:prstGeom>
            <a:noFill/>
          </p:spPr>
          <p:txBody>
            <a:bodyPr wrap="square" rtlCol="0">
              <a:spAutoFit/>
            </a:bodyPr>
            <a:lstStyle/>
            <a:p>
              <a:r>
                <a:rPr lang="en-US" sz="2400" dirty="0"/>
                <a:t>49  </a:t>
              </a:r>
              <a:r>
                <a:rPr lang="en-US" sz="2400" dirty="0">
                  <a:latin typeface="Calibri" panose="020F0502020204030204" pitchFamily="34" charset="0"/>
                  <a:cs typeface="Calibri" panose="020F0502020204030204" pitchFamily="34" charset="0"/>
                </a:rPr>
                <a:t>⁰C</a:t>
              </a:r>
              <a:endParaRPr lang="en-US" sz="2400" dirty="0"/>
            </a:p>
          </p:txBody>
        </p:sp>
        <p:sp>
          <p:nvSpPr>
            <p:cNvPr id="20" name="Oval 19">
              <a:extLst>
                <a:ext uri="{FF2B5EF4-FFF2-40B4-BE49-F238E27FC236}">
                  <a16:creationId xmlns:a16="http://schemas.microsoft.com/office/drawing/2014/main" id="{33C327B2-651C-46AD-903F-77B29B728B0A}"/>
                </a:ext>
              </a:extLst>
            </p:cNvPr>
            <p:cNvSpPr/>
            <p:nvPr/>
          </p:nvSpPr>
          <p:spPr>
            <a:xfrm>
              <a:off x="6683428" y="4557913"/>
              <a:ext cx="282633" cy="234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8E22B21-8C30-4DAA-9A91-14BB49FE3EFA}"/>
                </a:ext>
              </a:extLst>
            </p:cNvPr>
            <p:cNvSpPr/>
            <p:nvPr/>
          </p:nvSpPr>
          <p:spPr>
            <a:xfrm>
              <a:off x="8112527" y="4557913"/>
              <a:ext cx="282633" cy="234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98F4486-D888-4E20-8831-0EEEBE55D8EA}"/>
                </a:ext>
              </a:extLst>
            </p:cNvPr>
            <p:cNvCxnSpPr/>
            <p:nvPr/>
          </p:nvCxnSpPr>
          <p:spPr>
            <a:xfrm>
              <a:off x="3840483" y="4975340"/>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0BBB43-F553-4D5A-8C2E-6C88C19D5408}"/>
                </a:ext>
              </a:extLst>
            </p:cNvPr>
            <p:cNvCxnSpPr/>
            <p:nvPr/>
          </p:nvCxnSpPr>
          <p:spPr>
            <a:xfrm>
              <a:off x="3843258" y="5144365"/>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18F37A-46D6-4622-80D1-56227ACC5D92}"/>
                </a:ext>
              </a:extLst>
            </p:cNvPr>
            <p:cNvCxnSpPr/>
            <p:nvPr/>
          </p:nvCxnSpPr>
          <p:spPr>
            <a:xfrm>
              <a:off x="3843258" y="5327243"/>
              <a:ext cx="89777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60D016C-6D5F-455F-96A5-67ABD8F8D578}"/>
                </a:ext>
              </a:extLst>
            </p:cNvPr>
            <p:cNvSpPr txBox="1"/>
            <p:nvPr/>
          </p:nvSpPr>
          <p:spPr>
            <a:xfrm>
              <a:off x="6317671" y="4997510"/>
              <a:ext cx="1334884" cy="461665"/>
            </a:xfrm>
            <a:prstGeom prst="rect">
              <a:avLst/>
            </a:prstGeom>
            <a:noFill/>
          </p:spPr>
          <p:txBody>
            <a:bodyPr wrap="square" rtlCol="0">
              <a:spAutoFit/>
            </a:bodyPr>
            <a:lstStyle/>
            <a:p>
              <a:r>
                <a:rPr lang="en-US" sz="2400" dirty="0"/>
                <a:t>Point</a:t>
              </a:r>
              <a:r>
                <a:rPr lang="en-US" sz="2400" baseline="-25000" dirty="0"/>
                <a:t>inner</a:t>
              </a:r>
            </a:p>
          </p:txBody>
        </p:sp>
        <p:sp>
          <p:nvSpPr>
            <p:cNvPr id="26" name="TextBox 25">
              <a:extLst>
                <a:ext uri="{FF2B5EF4-FFF2-40B4-BE49-F238E27FC236}">
                  <a16:creationId xmlns:a16="http://schemas.microsoft.com/office/drawing/2014/main" id="{4D01AE0C-BD3B-4485-9499-500761A1CED1}"/>
                </a:ext>
              </a:extLst>
            </p:cNvPr>
            <p:cNvSpPr txBox="1"/>
            <p:nvPr/>
          </p:nvSpPr>
          <p:spPr>
            <a:xfrm>
              <a:off x="7821233" y="4981681"/>
              <a:ext cx="1569377" cy="461665"/>
            </a:xfrm>
            <a:prstGeom prst="rect">
              <a:avLst/>
            </a:prstGeom>
            <a:noFill/>
          </p:spPr>
          <p:txBody>
            <a:bodyPr wrap="square" rtlCol="0">
              <a:spAutoFit/>
            </a:bodyPr>
            <a:lstStyle/>
            <a:p>
              <a:r>
                <a:rPr lang="en-US" sz="2400" dirty="0"/>
                <a:t>Point</a:t>
              </a:r>
              <a:r>
                <a:rPr lang="en-US" sz="2400" baseline="-25000" dirty="0"/>
                <a:t>outer</a:t>
              </a:r>
            </a:p>
          </p:txBody>
        </p:sp>
        <p:sp>
          <p:nvSpPr>
            <p:cNvPr id="27" name="TextBox 26">
              <a:extLst>
                <a:ext uri="{FF2B5EF4-FFF2-40B4-BE49-F238E27FC236}">
                  <a16:creationId xmlns:a16="http://schemas.microsoft.com/office/drawing/2014/main" id="{7340194A-BA4D-432E-A034-4CE15824E442}"/>
                </a:ext>
              </a:extLst>
            </p:cNvPr>
            <p:cNvSpPr txBox="1"/>
            <p:nvPr/>
          </p:nvSpPr>
          <p:spPr>
            <a:xfrm>
              <a:off x="3690851" y="5393750"/>
              <a:ext cx="1345273" cy="461665"/>
            </a:xfrm>
            <a:prstGeom prst="rect">
              <a:avLst/>
            </a:prstGeom>
            <a:noFill/>
          </p:spPr>
          <p:txBody>
            <a:bodyPr wrap="square" rtlCol="0">
              <a:spAutoFit/>
            </a:bodyPr>
            <a:lstStyle/>
            <a:p>
              <a:r>
                <a:rPr lang="en-US" sz="2400" dirty="0"/>
                <a:t>Hot Plate</a:t>
              </a:r>
            </a:p>
          </p:txBody>
        </p:sp>
      </p:grpSp>
      <p:cxnSp>
        <p:nvCxnSpPr>
          <p:cNvPr id="28" name="Straight Arrow Connector 27">
            <a:extLst>
              <a:ext uri="{FF2B5EF4-FFF2-40B4-BE49-F238E27FC236}">
                <a16:creationId xmlns:a16="http://schemas.microsoft.com/office/drawing/2014/main" id="{04635184-6060-477D-A1D4-03B812035656}"/>
              </a:ext>
            </a:extLst>
          </p:cNvPr>
          <p:cNvCxnSpPr>
            <a:cxnSpLocks/>
          </p:cNvCxnSpPr>
          <p:nvPr/>
        </p:nvCxnSpPr>
        <p:spPr>
          <a:xfrm>
            <a:off x="6350924" y="1695552"/>
            <a:ext cx="775323" cy="1"/>
          </a:xfrm>
          <a:prstGeom prst="straightConnector1">
            <a:avLst/>
          </a:prstGeom>
          <a:ln w="762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B4C585A-2800-40EF-94A6-DB53BA8DC84B}"/>
              </a:ext>
            </a:extLst>
          </p:cNvPr>
          <p:cNvSpPr txBox="1"/>
          <p:nvPr/>
        </p:nvSpPr>
        <p:spPr>
          <a:xfrm>
            <a:off x="6533804" y="1778982"/>
            <a:ext cx="336131" cy="400110"/>
          </a:xfrm>
          <a:prstGeom prst="rect">
            <a:avLst/>
          </a:prstGeom>
          <a:noFill/>
        </p:spPr>
        <p:txBody>
          <a:bodyPr wrap="square" rtlCol="0">
            <a:spAutoFit/>
          </a:bodyPr>
          <a:lstStyle/>
          <a:p>
            <a:r>
              <a:rPr lang="en-US" sz="2000" b="1" dirty="0"/>
              <a:t>H</a:t>
            </a:r>
          </a:p>
        </p:txBody>
      </p:sp>
    </p:spTree>
    <p:extLst>
      <p:ext uri="{BB962C8B-B14F-4D97-AF65-F5344CB8AC3E}">
        <p14:creationId xmlns:p14="http://schemas.microsoft.com/office/powerpoint/2010/main" val="85727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8C7B03-BB37-41D7-B8BB-80674DEC9A2D}"/>
              </a:ext>
            </a:extLst>
          </p:cNvPr>
          <p:cNvSpPr txBox="1"/>
          <p:nvPr/>
        </p:nvSpPr>
        <p:spPr>
          <a:xfrm>
            <a:off x="3387969" y="309488"/>
            <a:ext cx="5416062" cy="584775"/>
          </a:xfrm>
          <a:prstGeom prst="rect">
            <a:avLst/>
          </a:prstGeom>
          <a:noFill/>
        </p:spPr>
        <p:txBody>
          <a:bodyPr wrap="square" rtlCol="0">
            <a:spAutoFit/>
          </a:bodyPr>
          <a:lstStyle/>
          <a:p>
            <a:pPr algn="ctr"/>
            <a:r>
              <a:rPr lang="en-US" sz="3200" dirty="0">
                <a:solidFill>
                  <a:srgbClr val="FF0000"/>
                </a:solidFill>
              </a:rPr>
              <a:t>What is “Heat”</a:t>
            </a:r>
          </a:p>
        </p:txBody>
      </p:sp>
      <p:sp>
        <p:nvSpPr>
          <p:cNvPr id="4" name="TextBox 3">
            <a:extLst>
              <a:ext uri="{FF2B5EF4-FFF2-40B4-BE49-F238E27FC236}">
                <a16:creationId xmlns:a16="http://schemas.microsoft.com/office/drawing/2014/main" id="{A7E379B1-908B-4382-84D2-4DC098C6603F}"/>
              </a:ext>
            </a:extLst>
          </p:cNvPr>
          <p:cNvSpPr txBox="1"/>
          <p:nvPr/>
        </p:nvSpPr>
        <p:spPr>
          <a:xfrm>
            <a:off x="740899" y="1235770"/>
            <a:ext cx="1033975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“that” in the definition is actually “energy”.  </a:t>
            </a:r>
          </a:p>
        </p:txBody>
      </p:sp>
      <p:sp>
        <p:nvSpPr>
          <p:cNvPr id="5" name="TextBox 4">
            <a:extLst>
              <a:ext uri="{FF2B5EF4-FFF2-40B4-BE49-F238E27FC236}">
                <a16:creationId xmlns:a16="http://schemas.microsoft.com/office/drawing/2014/main" id="{E7E651AC-F33C-42B6-88AD-D9A146B035DF}"/>
              </a:ext>
            </a:extLst>
          </p:cNvPr>
          <p:cNvSpPr txBox="1"/>
          <p:nvPr/>
        </p:nvSpPr>
        <p:spPr>
          <a:xfrm>
            <a:off x="1047404" y="2226399"/>
            <a:ext cx="9842269" cy="1384995"/>
          </a:xfrm>
          <a:prstGeom prst="rect">
            <a:avLst/>
          </a:prstGeom>
          <a:noFill/>
        </p:spPr>
        <p:txBody>
          <a:bodyPr wrap="square" rtlCol="0">
            <a:spAutoFit/>
          </a:bodyPr>
          <a:lstStyle/>
          <a:p>
            <a:r>
              <a:rPr lang="en-US" sz="2800" dirty="0"/>
              <a:t>The definition mentions “that which is </a:t>
            </a:r>
            <a:r>
              <a:rPr lang="en-US" sz="2800" u="sng" dirty="0"/>
              <a:t>transferred</a:t>
            </a:r>
            <a:r>
              <a:rPr lang="en-US" sz="2800" dirty="0"/>
              <a:t>”, which means the energy moves from one object to another.  There are three ways heat can be transferred…</a:t>
            </a:r>
          </a:p>
        </p:txBody>
      </p:sp>
      <p:sp>
        <p:nvSpPr>
          <p:cNvPr id="3" name="Slide Number Placeholder 2">
            <a:extLst>
              <a:ext uri="{FF2B5EF4-FFF2-40B4-BE49-F238E27FC236}">
                <a16:creationId xmlns:a16="http://schemas.microsoft.com/office/drawing/2014/main" id="{18D28D3F-6C9C-4BD3-83EC-BAA67A40281E}"/>
              </a:ext>
            </a:extLst>
          </p:cNvPr>
          <p:cNvSpPr>
            <a:spLocks noGrp="1"/>
          </p:cNvSpPr>
          <p:nvPr>
            <p:ph type="sldNum" sz="quarter" idx="12"/>
          </p:nvPr>
        </p:nvSpPr>
        <p:spPr/>
        <p:txBody>
          <a:bodyPr/>
          <a:lstStyle/>
          <a:p>
            <a:fld id="{FC979110-9A6D-4025-8DF7-F19C46686E32}" type="slidenum">
              <a:rPr lang="en-US" smtClean="0"/>
              <a:t>3</a:t>
            </a:fld>
            <a:endParaRPr lang="en-US"/>
          </a:p>
        </p:txBody>
      </p:sp>
      <p:pic>
        <p:nvPicPr>
          <p:cNvPr id="7" name="Picture 1">
            <a:extLst>
              <a:ext uri="{FF2B5EF4-FFF2-40B4-BE49-F238E27FC236}">
                <a16:creationId xmlns:a16="http://schemas.microsoft.com/office/drawing/2014/main" id="{9EDDF82A-A1A6-4426-9A15-51E3EFC462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8797" y="4002132"/>
            <a:ext cx="1452215" cy="196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20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3.7037E-7 L 0.60925 0.00069 " pathEditMode="relative" rAng="0" ptsTypes="AA">
                                      <p:cBhvr>
                                        <p:cTn id="6" dur="2000" fill="hold"/>
                                        <p:tgtEl>
                                          <p:spTgt spid="7"/>
                                        </p:tgtEl>
                                        <p:attrNameLst>
                                          <p:attrName>ppt_x</p:attrName>
                                          <p:attrName>ppt_y</p:attrName>
                                        </p:attrNameLst>
                                      </p:cBhvr>
                                      <p:rCtr x="3045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714108-C84A-469C-8034-C9ADCDCC9A70}"/>
              </a:ext>
            </a:extLst>
          </p:cNvPr>
          <p:cNvSpPr>
            <a:spLocks noGrp="1"/>
          </p:cNvSpPr>
          <p:nvPr>
            <p:ph type="sldNum" sz="quarter" idx="12"/>
          </p:nvPr>
        </p:nvSpPr>
        <p:spPr/>
        <p:txBody>
          <a:bodyPr/>
          <a:lstStyle/>
          <a:p>
            <a:fld id="{FC979110-9A6D-4025-8DF7-F19C46686E32}" type="slidenum">
              <a:rPr lang="en-US" smtClean="0"/>
              <a:t>30</a:t>
            </a:fld>
            <a:endParaRPr lang="en-US"/>
          </a:p>
        </p:txBody>
      </p:sp>
      <p:sp>
        <p:nvSpPr>
          <p:cNvPr id="3" name="TextBox 2">
            <a:extLst>
              <a:ext uri="{FF2B5EF4-FFF2-40B4-BE49-F238E27FC236}">
                <a16:creationId xmlns:a16="http://schemas.microsoft.com/office/drawing/2014/main" id="{9F54DCA6-02E6-4FDD-8A79-98962091EFE1}"/>
              </a:ext>
            </a:extLst>
          </p:cNvPr>
          <p:cNvSpPr txBox="1"/>
          <p:nvPr/>
        </p:nvSpPr>
        <p:spPr>
          <a:xfrm>
            <a:off x="1210888" y="418525"/>
            <a:ext cx="10142912" cy="1200329"/>
          </a:xfrm>
          <a:prstGeom prst="rect">
            <a:avLst/>
          </a:prstGeom>
          <a:noFill/>
        </p:spPr>
        <p:txBody>
          <a:bodyPr wrap="square" rtlCol="0">
            <a:spAutoFit/>
          </a:bodyPr>
          <a:lstStyle/>
          <a:p>
            <a:r>
              <a:rPr lang="en-US" sz="2400" dirty="0"/>
              <a:t>A simple spreadsheet can be developed to calculate the heat flow rate between the Inner and Outer test points as a function of time over the duration of the experiment.  The data can then be plotted to look for trends…</a:t>
            </a:r>
          </a:p>
        </p:txBody>
      </p:sp>
      <p:pic>
        <p:nvPicPr>
          <p:cNvPr id="4" name="Picture 3">
            <a:extLst>
              <a:ext uri="{FF2B5EF4-FFF2-40B4-BE49-F238E27FC236}">
                <a16:creationId xmlns:a16="http://schemas.microsoft.com/office/drawing/2014/main" id="{1B879D58-39E4-46D0-9020-8D4435C02482}"/>
              </a:ext>
            </a:extLst>
          </p:cNvPr>
          <p:cNvPicPr>
            <a:picLocks noChangeAspect="1"/>
          </p:cNvPicPr>
          <p:nvPr/>
        </p:nvPicPr>
        <p:blipFill>
          <a:blip r:embed="rId2"/>
          <a:stretch>
            <a:fillRect/>
          </a:stretch>
        </p:blipFill>
        <p:spPr>
          <a:xfrm>
            <a:off x="1405406" y="1938233"/>
            <a:ext cx="9381188" cy="4251867"/>
          </a:xfrm>
          <a:prstGeom prst="rect">
            <a:avLst/>
          </a:prstGeom>
        </p:spPr>
      </p:pic>
    </p:spTree>
    <p:extLst>
      <p:ext uri="{BB962C8B-B14F-4D97-AF65-F5344CB8AC3E}">
        <p14:creationId xmlns:p14="http://schemas.microsoft.com/office/powerpoint/2010/main" val="236377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F9C99A-0603-4B49-8C58-BB92020BDA44}"/>
              </a:ext>
            </a:extLst>
          </p:cNvPr>
          <p:cNvSpPr>
            <a:spLocks noGrp="1"/>
          </p:cNvSpPr>
          <p:nvPr>
            <p:ph type="sldNum" sz="quarter" idx="12"/>
          </p:nvPr>
        </p:nvSpPr>
        <p:spPr/>
        <p:txBody>
          <a:bodyPr/>
          <a:lstStyle/>
          <a:p>
            <a:fld id="{FC979110-9A6D-4025-8DF7-F19C46686E32}" type="slidenum">
              <a:rPr lang="en-US" smtClean="0"/>
              <a:t>31</a:t>
            </a:fld>
            <a:endParaRPr lang="en-US"/>
          </a:p>
        </p:txBody>
      </p:sp>
      <p:graphicFrame>
        <p:nvGraphicFramePr>
          <p:cNvPr id="3" name="Chart 2">
            <a:extLst>
              <a:ext uri="{FF2B5EF4-FFF2-40B4-BE49-F238E27FC236}">
                <a16:creationId xmlns:a16="http://schemas.microsoft.com/office/drawing/2014/main" id="{EB8584E1-D08A-4D68-AA91-E2AB0169B450}"/>
              </a:ext>
            </a:extLst>
          </p:cNvPr>
          <p:cNvGraphicFramePr>
            <a:graphicFrameLocks/>
          </p:cNvGraphicFramePr>
          <p:nvPr>
            <p:extLst>
              <p:ext uri="{D42A27DB-BD31-4B8C-83A1-F6EECF244321}">
                <p14:modId xmlns:p14="http://schemas.microsoft.com/office/powerpoint/2010/main" val="2612346512"/>
              </p:ext>
            </p:extLst>
          </p:nvPr>
        </p:nvGraphicFramePr>
        <p:xfrm>
          <a:off x="192587" y="1325879"/>
          <a:ext cx="6790104" cy="47424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AB39F0A-9707-41EE-B085-C09982050AD5}"/>
              </a:ext>
            </a:extLst>
          </p:cNvPr>
          <p:cNvSpPr txBox="1"/>
          <p:nvPr/>
        </p:nvSpPr>
        <p:spPr>
          <a:xfrm>
            <a:off x="6916188" y="1951672"/>
            <a:ext cx="4738254" cy="2954655"/>
          </a:xfrm>
          <a:prstGeom prst="rect">
            <a:avLst/>
          </a:prstGeom>
          <a:noFill/>
        </p:spPr>
        <p:txBody>
          <a:bodyPr wrap="square" rtlCol="0">
            <a:spAutoFit/>
          </a:bodyPr>
          <a:lstStyle/>
          <a:p>
            <a:pPr>
              <a:spcBef>
                <a:spcPts val="1200"/>
              </a:spcBef>
            </a:pPr>
            <a:r>
              <a:rPr lang="en-US" sz="2400" dirty="0"/>
              <a:t>The ragged nature of the data lines are due to the H-equation’s sensitivity to the Delta-Temperature values.  Vertical variations are due to data noise during the data collection and rounding of numbers during the calculations.</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CCCB63E9-C425-4B09-9D1E-16BC39396B49}"/>
              </a:ext>
            </a:extLst>
          </p:cNvPr>
          <p:cNvSpPr txBox="1"/>
          <p:nvPr/>
        </p:nvSpPr>
        <p:spPr>
          <a:xfrm>
            <a:off x="371301" y="202350"/>
            <a:ext cx="11283141" cy="584775"/>
          </a:xfrm>
          <a:prstGeom prst="rect">
            <a:avLst/>
          </a:prstGeom>
          <a:noFill/>
        </p:spPr>
        <p:txBody>
          <a:bodyPr wrap="square" rtlCol="0">
            <a:spAutoFit/>
          </a:bodyPr>
          <a:lstStyle/>
          <a:p>
            <a:pPr algn="ctr"/>
            <a:r>
              <a:rPr lang="en-US" sz="3200" dirty="0">
                <a:solidFill>
                  <a:srgbClr val="FF0000"/>
                </a:solidFill>
              </a:rPr>
              <a:t>Calculated Heat Conduction Rate between Test Points</a:t>
            </a:r>
          </a:p>
        </p:txBody>
      </p:sp>
    </p:spTree>
    <p:extLst>
      <p:ext uri="{BB962C8B-B14F-4D97-AF65-F5344CB8AC3E}">
        <p14:creationId xmlns:p14="http://schemas.microsoft.com/office/powerpoint/2010/main" val="426570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E5210C-CDFE-412F-B1B9-FE58505520FF}"/>
              </a:ext>
            </a:extLst>
          </p:cNvPr>
          <p:cNvSpPr>
            <a:spLocks noGrp="1"/>
          </p:cNvSpPr>
          <p:nvPr>
            <p:ph type="sldNum" sz="quarter" idx="12"/>
          </p:nvPr>
        </p:nvSpPr>
        <p:spPr/>
        <p:txBody>
          <a:bodyPr/>
          <a:lstStyle/>
          <a:p>
            <a:fld id="{FC979110-9A6D-4025-8DF7-F19C46686E32}" type="slidenum">
              <a:rPr lang="en-US" smtClean="0"/>
              <a:t>32</a:t>
            </a:fld>
            <a:endParaRPr lang="en-US"/>
          </a:p>
        </p:txBody>
      </p:sp>
      <p:sp>
        <p:nvSpPr>
          <p:cNvPr id="3" name="TextBox 2">
            <a:extLst>
              <a:ext uri="{FF2B5EF4-FFF2-40B4-BE49-F238E27FC236}">
                <a16:creationId xmlns:a16="http://schemas.microsoft.com/office/drawing/2014/main" id="{E861EA02-F304-49A3-8E4C-D6FEA4952AF3}"/>
              </a:ext>
            </a:extLst>
          </p:cNvPr>
          <p:cNvSpPr txBox="1"/>
          <p:nvPr/>
        </p:nvSpPr>
        <p:spPr>
          <a:xfrm>
            <a:off x="2222909" y="259535"/>
            <a:ext cx="7403230" cy="584775"/>
          </a:xfrm>
          <a:prstGeom prst="rect">
            <a:avLst/>
          </a:prstGeom>
          <a:noFill/>
        </p:spPr>
        <p:txBody>
          <a:bodyPr wrap="square" rtlCol="0">
            <a:spAutoFit/>
          </a:bodyPr>
          <a:lstStyle/>
          <a:p>
            <a:pPr algn="ctr"/>
            <a:r>
              <a:rPr lang="en-US" sz="3200" dirty="0">
                <a:solidFill>
                  <a:srgbClr val="FF0000"/>
                </a:solidFill>
              </a:rPr>
              <a:t>Conduction Experiment – Conclusions</a:t>
            </a:r>
          </a:p>
        </p:txBody>
      </p:sp>
      <p:sp>
        <p:nvSpPr>
          <p:cNvPr id="4" name="TextBox 3">
            <a:extLst>
              <a:ext uri="{FF2B5EF4-FFF2-40B4-BE49-F238E27FC236}">
                <a16:creationId xmlns:a16="http://schemas.microsoft.com/office/drawing/2014/main" id="{90EF37F3-4493-466E-8276-511E4359BE5A}"/>
              </a:ext>
            </a:extLst>
          </p:cNvPr>
          <p:cNvSpPr txBox="1"/>
          <p:nvPr/>
        </p:nvSpPr>
        <p:spPr>
          <a:xfrm>
            <a:off x="831273" y="1147157"/>
            <a:ext cx="10522527" cy="424731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Heat was conducted along the aluminum test bar, moving from the hot end towards the cool end (as predicted by theory).</a:t>
            </a:r>
          </a:p>
          <a:p>
            <a:pPr marL="285750" indent="-285750">
              <a:spcBef>
                <a:spcPts val="1200"/>
              </a:spcBef>
              <a:buFont typeface="Arial" panose="020B0604020202020204" pitchFamily="34" charset="0"/>
              <a:buChar char="•"/>
            </a:pPr>
            <a:r>
              <a:rPr lang="en-US" sz="2400" dirty="0"/>
              <a:t>Thermal radiation and convection during the uninsulated experiment had a significant effect on the temperature of the test bar.  Good insulation is needed to produce a valid thermal conductivity experiment.</a:t>
            </a:r>
          </a:p>
          <a:p>
            <a:pPr marL="285750" indent="-285750">
              <a:spcBef>
                <a:spcPts val="1200"/>
              </a:spcBef>
              <a:buFont typeface="Arial" panose="020B0604020202020204" pitchFamily="34" charset="0"/>
              <a:buChar char="•"/>
            </a:pPr>
            <a:r>
              <a:rPr lang="en-US" sz="2400" dirty="0"/>
              <a:t>The higher slope of the temperature curve during the early minutes of the experiments indicate a higher heat flow rate.  This is confirmed by the Heat Conduction Rate calculations.</a:t>
            </a:r>
          </a:p>
          <a:p>
            <a:pPr marL="285750" indent="-285750">
              <a:spcBef>
                <a:spcPts val="1200"/>
              </a:spcBef>
              <a:buFont typeface="Arial" panose="020B0604020202020204" pitchFamily="34" charset="0"/>
              <a:buChar char="•"/>
            </a:pPr>
            <a:r>
              <a:rPr lang="en-US" sz="2400" dirty="0"/>
              <a:t>Thermal equilibrium along the bar can be achieved as shown in the insulated experiment.</a:t>
            </a:r>
            <a:endParaRPr lang="en-US" dirty="0"/>
          </a:p>
        </p:txBody>
      </p:sp>
    </p:spTree>
    <p:extLst>
      <p:ext uri="{BB962C8B-B14F-4D97-AF65-F5344CB8AC3E}">
        <p14:creationId xmlns:p14="http://schemas.microsoft.com/office/powerpoint/2010/main" val="10123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77CC18-EE95-4FAA-A3D8-F75E94E96F93}"/>
              </a:ext>
            </a:extLst>
          </p:cNvPr>
          <p:cNvSpPr txBox="1"/>
          <p:nvPr/>
        </p:nvSpPr>
        <p:spPr>
          <a:xfrm>
            <a:off x="1659081" y="186400"/>
            <a:ext cx="8944495" cy="584775"/>
          </a:xfrm>
          <a:prstGeom prst="rect">
            <a:avLst/>
          </a:prstGeom>
          <a:noFill/>
        </p:spPr>
        <p:txBody>
          <a:bodyPr wrap="square" rtlCol="0">
            <a:spAutoFit/>
          </a:bodyPr>
          <a:lstStyle/>
          <a:p>
            <a:pPr algn="ctr"/>
            <a:r>
              <a:rPr lang="en-US" sz="3200" dirty="0">
                <a:solidFill>
                  <a:srgbClr val="FF0000"/>
                </a:solidFill>
              </a:rPr>
              <a:t>Heat Capacity and Specific Heat</a:t>
            </a:r>
          </a:p>
        </p:txBody>
      </p:sp>
      <p:sp>
        <p:nvSpPr>
          <p:cNvPr id="8" name="Slide Number Placeholder 7">
            <a:extLst>
              <a:ext uri="{FF2B5EF4-FFF2-40B4-BE49-F238E27FC236}">
                <a16:creationId xmlns:a16="http://schemas.microsoft.com/office/drawing/2014/main" id="{F278327E-0BEE-4F4D-A7DF-C942BC72C130}"/>
              </a:ext>
            </a:extLst>
          </p:cNvPr>
          <p:cNvSpPr>
            <a:spLocks noGrp="1"/>
          </p:cNvSpPr>
          <p:nvPr>
            <p:ph type="sldNum" sz="quarter" idx="12"/>
          </p:nvPr>
        </p:nvSpPr>
        <p:spPr/>
        <p:txBody>
          <a:bodyPr/>
          <a:lstStyle/>
          <a:p>
            <a:fld id="{FC979110-9A6D-4025-8DF7-F19C46686E32}" type="slidenum">
              <a:rPr lang="en-US" smtClean="0"/>
              <a:t>33</a:t>
            </a:fld>
            <a:endParaRPr lang="en-US"/>
          </a:p>
        </p:txBody>
      </p:sp>
      <p:graphicFrame>
        <p:nvGraphicFramePr>
          <p:cNvPr id="9" name="Table 8">
            <a:extLst>
              <a:ext uri="{FF2B5EF4-FFF2-40B4-BE49-F238E27FC236}">
                <a16:creationId xmlns:a16="http://schemas.microsoft.com/office/drawing/2014/main" id="{1E07BE67-008A-41B8-8A11-1B793F458AEF}"/>
              </a:ext>
            </a:extLst>
          </p:cNvPr>
          <p:cNvGraphicFramePr>
            <a:graphicFrameLocks noGrp="1"/>
          </p:cNvGraphicFramePr>
          <p:nvPr>
            <p:extLst>
              <p:ext uri="{D42A27DB-BD31-4B8C-83A1-F6EECF244321}">
                <p14:modId xmlns:p14="http://schemas.microsoft.com/office/powerpoint/2010/main" val="2359132649"/>
              </p:ext>
            </p:extLst>
          </p:nvPr>
        </p:nvGraphicFramePr>
        <p:xfrm>
          <a:off x="1404272" y="3742368"/>
          <a:ext cx="4767814" cy="212344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val="2902624854"/>
                    </a:ext>
                  </a:extLst>
                </a:gridCol>
                <a:gridCol w="2383907">
                  <a:extLst>
                    <a:ext uri="{9D8B030D-6E8A-4147-A177-3AD203B41FA5}">
                      <a16:colId xmlns:a16="http://schemas.microsoft.com/office/drawing/2014/main" val="826097625"/>
                    </a:ext>
                  </a:extLst>
                </a:gridCol>
              </a:tblGrid>
              <a:tr h="370840">
                <a:tc>
                  <a:txBody>
                    <a:bodyPr/>
                    <a:lstStyle/>
                    <a:p>
                      <a:pPr algn="ctr"/>
                      <a:r>
                        <a:rPr lang="en-US" dirty="0"/>
                        <a:t>Material</a:t>
                      </a:r>
                    </a:p>
                  </a:txBody>
                  <a:tcPr/>
                </a:tc>
                <a:tc>
                  <a:txBody>
                    <a:bodyPr/>
                    <a:lstStyle/>
                    <a:p>
                      <a:pPr algn="ctr"/>
                      <a:r>
                        <a:rPr lang="en-US" dirty="0"/>
                        <a:t>Specific Heat</a:t>
                      </a:r>
                    </a:p>
                    <a:p>
                      <a:pPr algn="ctr"/>
                      <a:r>
                        <a:rPr lang="en-US" dirty="0"/>
                        <a:t>( cal / (g * </a:t>
                      </a:r>
                      <a:r>
                        <a:rPr lang="en-US" dirty="0">
                          <a:latin typeface="Calibri" panose="020F0502020204030204" pitchFamily="34" charset="0"/>
                          <a:cs typeface="Calibri" panose="020F0502020204030204" pitchFamily="34" charset="0"/>
                        </a:rPr>
                        <a:t>⁰</a:t>
                      </a:r>
                      <a:r>
                        <a:rPr lang="en-US" dirty="0"/>
                        <a:t>C) )</a:t>
                      </a:r>
                    </a:p>
                  </a:txBody>
                  <a:tcPr/>
                </a:tc>
                <a:extLst>
                  <a:ext uri="{0D108BD9-81ED-4DB2-BD59-A6C34878D82A}">
                    <a16:rowId xmlns:a16="http://schemas.microsoft.com/office/drawing/2014/main" val="3726503630"/>
                  </a:ext>
                </a:extLst>
              </a:tr>
              <a:tr h="370840">
                <a:tc>
                  <a:txBody>
                    <a:bodyPr/>
                    <a:lstStyle/>
                    <a:p>
                      <a:r>
                        <a:rPr lang="en-US" dirty="0"/>
                        <a:t>Aluminum</a:t>
                      </a:r>
                    </a:p>
                  </a:txBody>
                  <a:tcPr/>
                </a:tc>
                <a:tc>
                  <a:txBody>
                    <a:bodyPr/>
                    <a:lstStyle/>
                    <a:p>
                      <a:pPr algn="ctr"/>
                      <a:r>
                        <a:rPr lang="en-US" dirty="0"/>
                        <a:t>0.215</a:t>
                      </a:r>
                    </a:p>
                  </a:txBody>
                  <a:tcPr/>
                </a:tc>
                <a:extLst>
                  <a:ext uri="{0D108BD9-81ED-4DB2-BD59-A6C34878D82A}">
                    <a16:rowId xmlns:a16="http://schemas.microsoft.com/office/drawing/2014/main" val="3588413456"/>
                  </a:ext>
                </a:extLst>
              </a:tr>
              <a:tr h="370840">
                <a:tc>
                  <a:txBody>
                    <a:bodyPr/>
                    <a:lstStyle/>
                    <a:p>
                      <a:r>
                        <a:rPr lang="en-US" dirty="0"/>
                        <a:t>Carbon</a:t>
                      </a:r>
                    </a:p>
                  </a:txBody>
                  <a:tcPr/>
                </a:tc>
                <a:tc>
                  <a:txBody>
                    <a:bodyPr/>
                    <a:lstStyle/>
                    <a:p>
                      <a:pPr algn="ctr"/>
                      <a:r>
                        <a:rPr lang="en-US" dirty="0"/>
                        <a:t>0.121</a:t>
                      </a:r>
                    </a:p>
                  </a:txBody>
                  <a:tcPr/>
                </a:tc>
                <a:extLst>
                  <a:ext uri="{0D108BD9-81ED-4DB2-BD59-A6C34878D82A}">
                    <a16:rowId xmlns:a16="http://schemas.microsoft.com/office/drawing/2014/main" val="1204804838"/>
                  </a:ext>
                </a:extLst>
              </a:tr>
              <a:tr h="370840">
                <a:tc>
                  <a:txBody>
                    <a:bodyPr/>
                    <a:lstStyle/>
                    <a:p>
                      <a:r>
                        <a:rPr lang="en-US" dirty="0"/>
                        <a:t>Copper</a:t>
                      </a:r>
                    </a:p>
                  </a:txBody>
                  <a:tcPr/>
                </a:tc>
                <a:tc>
                  <a:txBody>
                    <a:bodyPr/>
                    <a:lstStyle/>
                    <a:p>
                      <a:pPr algn="ctr"/>
                      <a:r>
                        <a:rPr lang="en-US" dirty="0"/>
                        <a:t>0.092</a:t>
                      </a:r>
                    </a:p>
                  </a:txBody>
                  <a:tcPr/>
                </a:tc>
                <a:extLst>
                  <a:ext uri="{0D108BD9-81ED-4DB2-BD59-A6C34878D82A}">
                    <a16:rowId xmlns:a16="http://schemas.microsoft.com/office/drawing/2014/main" val="2425921024"/>
                  </a:ext>
                </a:extLst>
              </a:tr>
              <a:tr h="370840">
                <a:tc>
                  <a:txBody>
                    <a:bodyPr/>
                    <a:lstStyle/>
                    <a:p>
                      <a:r>
                        <a:rPr lang="en-US" dirty="0"/>
                        <a:t>Lead</a:t>
                      </a:r>
                    </a:p>
                  </a:txBody>
                  <a:tcPr/>
                </a:tc>
                <a:tc>
                  <a:txBody>
                    <a:bodyPr/>
                    <a:lstStyle/>
                    <a:p>
                      <a:pPr algn="ctr"/>
                      <a:r>
                        <a:rPr lang="en-US" dirty="0"/>
                        <a:t>0.031</a:t>
                      </a:r>
                    </a:p>
                  </a:txBody>
                  <a:tcPr/>
                </a:tc>
                <a:extLst>
                  <a:ext uri="{0D108BD9-81ED-4DB2-BD59-A6C34878D82A}">
                    <a16:rowId xmlns:a16="http://schemas.microsoft.com/office/drawing/2014/main" val="2215063261"/>
                  </a:ext>
                </a:extLst>
              </a:tr>
            </a:tbl>
          </a:graphicData>
        </a:graphic>
      </p:graphicFrame>
      <p:sp>
        <p:nvSpPr>
          <p:cNvPr id="2" name="TextBox 1">
            <a:extLst>
              <a:ext uri="{FF2B5EF4-FFF2-40B4-BE49-F238E27FC236}">
                <a16:creationId xmlns:a16="http://schemas.microsoft.com/office/drawing/2014/main" id="{8FC6EFD6-3751-4A44-AD89-27C600233F94}"/>
              </a:ext>
            </a:extLst>
          </p:cNvPr>
          <p:cNvSpPr txBox="1"/>
          <p:nvPr/>
        </p:nvSpPr>
        <p:spPr>
          <a:xfrm>
            <a:off x="1382233" y="931326"/>
            <a:ext cx="10377376" cy="830997"/>
          </a:xfrm>
          <a:prstGeom prst="rect">
            <a:avLst/>
          </a:prstGeom>
          <a:noFill/>
        </p:spPr>
        <p:txBody>
          <a:bodyPr wrap="square" rtlCol="0">
            <a:spAutoFit/>
          </a:bodyPr>
          <a:lstStyle/>
          <a:p>
            <a:r>
              <a:rPr lang="en-US" sz="2400" b="1" dirty="0"/>
              <a:t>Heat Capacity </a:t>
            </a:r>
            <a:r>
              <a:rPr lang="en-US" sz="2400" dirty="0"/>
              <a:t>(C) is the heat added to a material per unit temperature rise.  Specific Heat (c) is the heat capacity per unit mass of a body.</a:t>
            </a:r>
          </a:p>
        </p:txBody>
      </p:sp>
      <p:sp>
        <p:nvSpPr>
          <p:cNvPr id="3" name="TextBox 2">
            <a:extLst>
              <a:ext uri="{FF2B5EF4-FFF2-40B4-BE49-F238E27FC236}">
                <a16:creationId xmlns:a16="http://schemas.microsoft.com/office/drawing/2014/main" id="{9415B9ED-1E00-4862-B328-D8A03AA8E528}"/>
              </a:ext>
            </a:extLst>
          </p:cNvPr>
          <p:cNvSpPr txBox="1"/>
          <p:nvPr/>
        </p:nvSpPr>
        <p:spPr>
          <a:xfrm>
            <a:off x="1382233" y="2072764"/>
            <a:ext cx="4104167" cy="1200329"/>
          </a:xfrm>
          <a:prstGeom prst="rect">
            <a:avLst/>
          </a:prstGeom>
          <a:noFill/>
        </p:spPr>
        <p:txBody>
          <a:bodyPr wrap="square" rtlCol="0">
            <a:spAutoFit/>
          </a:bodyPr>
          <a:lstStyle/>
          <a:p>
            <a:r>
              <a:rPr lang="en-US" sz="2400" dirty="0"/>
              <a:t>		                  ∆Q</a:t>
            </a:r>
          </a:p>
          <a:p>
            <a:r>
              <a:rPr lang="en-US" sz="2400" dirty="0"/>
              <a:t>Heat Capacity   =  C   =  --------</a:t>
            </a:r>
          </a:p>
          <a:p>
            <a:r>
              <a:rPr lang="en-US" sz="2400" dirty="0"/>
              <a:t>		                  ∆T</a:t>
            </a:r>
          </a:p>
        </p:txBody>
      </p:sp>
      <p:sp>
        <p:nvSpPr>
          <p:cNvPr id="5" name="TextBox 4">
            <a:extLst>
              <a:ext uri="{FF2B5EF4-FFF2-40B4-BE49-F238E27FC236}">
                <a16:creationId xmlns:a16="http://schemas.microsoft.com/office/drawing/2014/main" id="{0BDC147F-DF08-44E3-92D1-E2E521EA12F8}"/>
              </a:ext>
            </a:extLst>
          </p:cNvPr>
          <p:cNvSpPr txBox="1"/>
          <p:nvPr/>
        </p:nvSpPr>
        <p:spPr>
          <a:xfrm>
            <a:off x="5590953" y="2051498"/>
            <a:ext cx="6039293" cy="1200329"/>
          </a:xfrm>
          <a:prstGeom prst="rect">
            <a:avLst/>
          </a:prstGeom>
          <a:noFill/>
        </p:spPr>
        <p:txBody>
          <a:bodyPr wrap="square" rtlCol="0">
            <a:spAutoFit/>
          </a:bodyPr>
          <a:lstStyle/>
          <a:p>
            <a:r>
              <a:rPr lang="en-US" sz="2400" dirty="0"/>
              <a:t>“Q” is the unit of heat which is defined as the heat necessary raise the temperature of 1 kg of water from 14.5 C to 15.5 C by one kilocalorie. </a:t>
            </a:r>
          </a:p>
        </p:txBody>
      </p:sp>
      <p:sp>
        <p:nvSpPr>
          <p:cNvPr id="6" name="TextBox 5">
            <a:extLst>
              <a:ext uri="{FF2B5EF4-FFF2-40B4-BE49-F238E27FC236}">
                <a16:creationId xmlns:a16="http://schemas.microsoft.com/office/drawing/2014/main" id="{4A411C52-BF2F-4D3B-BAFB-F4FD56741A8B}"/>
              </a:ext>
            </a:extLst>
          </p:cNvPr>
          <p:cNvSpPr txBox="1"/>
          <p:nvPr/>
        </p:nvSpPr>
        <p:spPr>
          <a:xfrm>
            <a:off x="6649007" y="3811610"/>
            <a:ext cx="4704793" cy="1938992"/>
          </a:xfrm>
          <a:prstGeom prst="rect">
            <a:avLst/>
          </a:prstGeom>
          <a:noFill/>
        </p:spPr>
        <p:txBody>
          <a:bodyPr wrap="square" rtlCol="0">
            <a:spAutoFit/>
          </a:bodyPr>
          <a:lstStyle/>
          <a:p>
            <a:r>
              <a:rPr lang="en-US" sz="2400" dirty="0"/>
              <a:t>The concept of </a:t>
            </a:r>
            <a:r>
              <a:rPr lang="en-US" sz="2400" b="1" dirty="0"/>
              <a:t>Specific Heat </a:t>
            </a:r>
            <a:r>
              <a:rPr lang="en-US" sz="2400" dirty="0"/>
              <a:t>tells us that the more massive the object, the more heat that is required to raise the object’s temperature by one degree.</a:t>
            </a:r>
          </a:p>
        </p:txBody>
      </p:sp>
    </p:spTree>
    <p:extLst>
      <p:ext uri="{BB962C8B-B14F-4D97-AF65-F5344CB8AC3E}">
        <p14:creationId xmlns:p14="http://schemas.microsoft.com/office/powerpoint/2010/main" val="339860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D8C44D-14C9-41E5-A0BC-121F3EDFAC16}"/>
              </a:ext>
            </a:extLst>
          </p:cNvPr>
          <p:cNvSpPr>
            <a:spLocks noGrp="1"/>
          </p:cNvSpPr>
          <p:nvPr>
            <p:ph type="sldNum" sz="quarter" idx="12"/>
          </p:nvPr>
        </p:nvSpPr>
        <p:spPr/>
        <p:txBody>
          <a:bodyPr/>
          <a:lstStyle/>
          <a:p>
            <a:fld id="{FC979110-9A6D-4025-8DF7-F19C46686E32}" type="slidenum">
              <a:rPr lang="en-US" smtClean="0"/>
              <a:t>34</a:t>
            </a:fld>
            <a:endParaRPr lang="en-US"/>
          </a:p>
        </p:txBody>
      </p:sp>
      <p:sp>
        <p:nvSpPr>
          <p:cNvPr id="3" name="TextBox 2">
            <a:extLst>
              <a:ext uri="{FF2B5EF4-FFF2-40B4-BE49-F238E27FC236}">
                <a16:creationId xmlns:a16="http://schemas.microsoft.com/office/drawing/2014/main" id="{BCD78ADD-56C9-48A7-83E8-944C209E5584}"/>
              </a:ext>
            </a:extLst>
          </p:cNvPr>
          <p:cNvSpPr txBox="1"/>
          <p:nvPr/>
        </p:nvSpPr>
        <p:spPr>
          <a:xfrm>
            <a:off x="1659081" y="186400"/>
            <a:ext cx="8944495" cy="584775"/>
          </a:xfrm>
          <a:prstGeom prst="rect">
            <a:avLst/>
          </a:prstGeom>
          <a:noFill/>
        </p:spPr>
        <p:txBody>
          <a:bodyPr wrap="square" rtlCol="0">
            <a:spAutoFit/>
          </a:bodyPr>
          <a:lstStyle/>
          <a:p>
            <a:pPr algn="ctr"/>
            <a:r>
              <a:rPr lang="en-US" sz="3200" dirty="0">
                <a:solidFill>
                  <a:srgbClr val="FF0000"/>
                </a:solidFill>
              </a:rPr>
              <a:t>Thermal Resistance (R)</a:t>
            </a:r>
          </a:p>
        </p:txBody>
      </p:sp>
      <p:sp>
        <p:nvSpPr>
          <p:cNvPr id="4" name="TextBox 3">
            <a:extLst>
              <a:ext uri="{FF2B5EF4-FFF2-40B4-BE49-F238E27FC236}">
                <a16:creationId xmlns:a16="http://schemas.microsoft.com/office/drawing/2014/main" id="{2D621C1D-923F-4262-84AC-3691707F4211}"/>
              </a:ext>
            </a:extLst>
          </p:cNvPr>
          <p:cNvSpPr txBox="1"/>
          <p:nvPr/>
        </p:nvSpPr>
        <p:spPr>
          <a:xfrm>
            <a:off x="3142878" y="2086049"/>
            <a:ext cx="1992734" cy="1200329"/>
          </a:xfrm>
          <a:prstGeom prst="rect">
            <a:avLst/>
          </a:prstGeom>
          <a:noFill/>
        </p:spPr>
        <p:txBody>
          <a:bodyPr wrap="square" rtlCol="0">
            <a:spAutoFit/>
          </a:bodyPr>
          <a:lstStyle/>
          <a:p>
            <a:r>
              <a:rPr lang="en-US" sz="2400" b="1" dirty="0"/>
              <a:t>             L</a:t>
            </a:r>
          </a:p>
          <a:p>
            <a:r>
              <a:rPr lang="en-US" sz="2400" b="1" dirty="0"/>
              <a:t> R   =  -----</a:t>
            </a:r>
          </a:p>
          <a:p>
            <a:r>
              <a:rPr lang="en-US" sz="2400" b="1" dirty="0"/>
              <a:t>             k</a:t>
            </a:r>
          </a:p>
        </p:txBody>
      </p:sp>
      <p:sp>
        <p:nvSpPr>
          <p:cNvPr id="5" name="TextBox 4">
            <a:extLst>
              <a:ext uri="{FF2B5EF4-FFF2-40B4-BE49-F238E27FC236}">
                <a16:creationId xmlns:a16="http://schemas.microsoft.com/office/drawing/2014/main" id="{8D406AFC-2579-4C1D-A3F3-7084E71E2A63}"/>
              </a:ext>
            </a:extLst>
          </p:cNvPr>
          <p:cNvSpPr txBox="1"/>
          <p:nvPr/>
        </p:nvSpPr>
        <p:spPr>
          <a:xfrm>
            <a:off x="644928" y="1009316"/>
            <a:ext cx="10972800" cy="461665"/>
          </a:xfrm>
          <a:prstGeom prst="rect">
            <a:avLst/>
          </a:prstGeom>
          <a:noFill/>
        </p:spPr>
        <p:txBody>
          <a:bodyPr wrap="square" rtlCol="0">
            <a:spAutoFit/>
          </a:bodyPr>
          <a:lstStyle/>
          <a:p>
            <a:r>
              <a:rPr lang="en-US" sz="2400" dirty="0"/>
              <a:t>The </a:t>
            </a:r>
            <a:r>
              <a:rPr lang="en-US" sz="2400" b="1" dirty="0"/>
              <a:t>Thermal Resistance Equation</a:t>
            </a:r>
            <a:r>
              <a:rPr lang="en-US" sz="2400" dirty="0"/>
              <a:t> can be used to calculate the R-value for any material.</a:t>
            </a:r>
          </a:p>
        </p:txBody>
      </p:sp>
      <p:sp>
        <p:nvSpPr>
          <p:cNvPr id="6" name="TextBox 5">
            <a:extLst>
              <a:ext uri="{FF2B5EF4-FFF2-40B4-BE49-F238E27FC236}">
                <a16:creationId xmlns:a16="http://schemas.microsoft.com/office/drawing/2014/main" id="{4412AAA5-059B-4FF6-9624-0E152E553E67}"/>
              </a:ext>
            </a:extLst>
          </p:cNvPr>
          <p:cNvSpPr txBox="1"/>
          <p:nvPr/>
        </p:nvSpPr>
        <p:spPr>
          <a:xfrm>
            <a:off x="5370022" y="2086049"/>
            <a:ext cx="4174641" cy="461665"/>
          </a:xfrm>
          <a:prstGeom prst="rect">
            <a:avLst/>
          </a:prstGeom>
          <a:noFill/>
        </p:spPr>
        <p:txBody>
          <a:bodyPr wrap="square" rtlCol="0">
            <a:spAutoFit/>
          </a:bodyPr>
          <a:lstStyle/>
          <a:p>
            <a:r>
              <a:rPr lang="en-US" sz="2400" dirty="0"/>
              <a:t>L   =   Thickness of the material</a:t>
            </a:r>
          </a:p>
        </p:txBody>
      </p:sp>
      <p:sp>
        <p:nvSpPr>
          <p:cNvPr id="7" name="TextBox 6">
            <a:extLst>
              <a:ext uri="{FF2B5EF4-FFF2-40B4-BE49-F238E27FC236}">
                <a16:creationId xmlns:a16="http://schemas.microsoft.com/office/drawing/2014/main" id="{2853FAEC-1AC5-4E7E-B39F-405FCD5B34AE}"/>
              </a:ext>
            </a:extLst>
          </p:cNvPr>
          <p:cNvSpPr txBox="1"/>
          <p:nvPr/>
        </p:nvSpPr>
        <p:spPr>
          <a:xfrm>
            <a:off x="5370021" y="2778778"/>
            <a:ext cx="5602779" cy="461665"/>
          </a:xfrm>
          <a:prstGeom prst="rect">
            <a:avLst/>
          </a:prstGeom>
          <a:noFill/>
        </p:spPr>
        <p:txBody>
          <a:bodyPr wrap="square" rtlCol="0">
            <a:spAutoFit/>
          </a:bodyPr>
          <a:lstStyle/>
          <a:p>
            <a:r>
              <a:rPr lang="en-US" sz="2400" dirty="0"/>
              <a:t>k   =   Thermal Conductivity of the material</a:t>
            </a:r>
          </a:p>
        </p:txBody>
      </p:sp>
      <p:graphicFrame>
        <p:nvGraphicFramePr>
          <p:cNvPr id="8" name="Table 7">
            <a:extLst>
              <a:ext uri="{FF2B5EF4-FFF2-40B4-BE49-F238E27FC236}">
                <a16:creationId xmlns:a16="http://schemas.microsoft.com/office/drawing/2014/main" id="{42232C25-A951-4FCD-935C-DAA5BBBA488E}"/>
              </a:ext>
            </a:extLst>
          </p:cNvPr>
          <p:cNvGraphicFramePr>
            <a:graphicFrameLocks noGrp="1"/>
          </p:cNvGraphicFramePr>
          <p:nvPr>
            <p:extLst>
              <p:ext uri="{D42A27DB-BD31-4B8C-83A1-F6EECF244321}">
                <p14:modId xmlns:p14="http://schemas.microsoft.com/office/powerpoint/2010/main" val="2892748487"/>
              </p:ext>
            </p:extLst>
          </p:nvPr>
        </p:nvGraphicFramePr>
        <p:xfrm>
          <a:off x="6547193" y="3887082"/>
          <a:ext cx="4767814" cy="1854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val="2902624854"/>
                    </a:ext>
                  </a:extLst>
                </a:gridCol>
                <a:gridCol w="2383907">
                  <a:extLst>
                    <a:ext uri="{9D8B030D-6E8A-4147-A177-3AD203B41FA5}">
                      <a16:colId xmlns:a16="http://schemas.microsoft.com/office/drawing/2014/main" val="826097625"/>
                    </a:ext>
                  </a:extLst>
                </a:gridCol>
              </a:tblGrid>
              <a:tr h="370840">
                <a:tc>
                  <a:txBody>
                    <a:bodyPr/>
                    <a:lstStyle/>
                    <a:p>
                      <a:pPr algn="ctr"/>
                      <a:r>
                        <a:rPr lang="en-US" dirty="0"/>
                        <a:t>Material</a:t>
                      </a:r>
                    </a:p>
                  </a:txBody>
                  <a:tcPr/>
                </a:tc>
                <a:tc>
                  <a:txBody>
                    <a:bodyPr/>
                    <a:lstStyle/>
                    <a:p>
                      <a:pPr algn="ctr"/>
                      <a:r>
                        <a:rPr lang="en-US" dirty="0"/>
                        <a:t>k  ( </a:t>
                      </a:r>
                      <a:r>
                        <a:rPr lang="en-US" dirty="0" err="1"/>
                        <a:t>cal</a:t>
                      </a:r>
                      <a:r>
                        <a:rPr lang="en-US" dirty="0"/>
                        <a:t> / (m*C*s ) )</a:t>
                      </a:r>
                    </a:p>
                  </a:txBody>
                  <a:tcPr/>
                </a:tc>
                <a:extLst>
                  <a:ext uri="{0D108BD9-81ED-4DB2-BD59-A6C34878D82A}">
                    <a16:rowId xmlns:a16="http://schemas.microsoft.com/office/drawing/2014/main" val="3726503630"/>
                  </a:ext>
                </a:extLst>
              </a:tr>
              <a:tr h="370840">
                <a:tc>
                  <a:txBody>
                    <a:bodyPr/>
                    <a:lstStyle/>
                    <a:p>
                      <a:r>
                        <a:rPr lang="en-US" dirty="0"/>
                        <a:t>Steel</a:t>
                      </a:r>
                    </a:p>
                  </a:txBody>
                  <a:tcPr/>
                </a:tc>
                <a:tc>
                  <a:txBody>
                    <a:bodyPr/>
                    <a:lstStyle/>
                    <a:p>
                      <a:pPr algn="ctr"/>
                      <a:r>
                        <a:rPr lang="en-US" dirty="0"/>
                        <a:t>11</a:t>
                      </a:r>
                    </a:p>
                  </a:txBody>
                  <a:tcPr/>
                </a:tc>
                <a:extLst>
                  <a:ext uri="{0D108BD9-81ED-4DB2-BD59-A6C34878D82A}">
                    <a16:rowId xmlns:a16="http://schemas.microsoft.com/office/drawing/2014/main" val="3588413456"/>
                  </a:ext>
                </a:extLst>
              </a:tr>
              <a:tr h="370840">
                <a:tc>
                  <a:txBody>
                    <a:bodyPr/>
                    <a:lstStyle/>
                    <a:p>
                      <a:r>
                        <a:rPr lang="en-US" dirty="0"/>
                        <a:t>Aluminum</a:t>
                      </a:r>
                    </a:p>
                  </a:txBody>
                  <a:tcPr/>
                </a:tc>
                <a:tc>
                  <a:txBody>
                    <a:bodyPr/>
                    <a:lstStyle/>
                    <a:p>
                      <a:pPr algn="ctr"/>
                      <a:r>
                        <a:rPr lang="en-US" dirty="0"/>
                        <a:t>48</a:t>
                      </a:r>
                    </a:p>
                  </a:txBody>
                  <a:tcPr/>
                </a:tc>
                <a:extLst>
                  <a:ext uri="{0D108BD9-81ED-4DB2-BD59-A6C34878D82A}">
                    <a16:rowId xmlns:a16="http://schemas.microsoft.com/office/drawing/2014/main" val="1204804838"/>
                  </a:ext>
                </a:extLst>
              </a:tr>
              <a:tr h="370840">
                <a:tc>
                  <a:txBody>
                    <a:bodyPr/>
                    <a:lstStyle/>
                    <a:p>
                      <a:r>
                        <a:rPr lang="en-US" dirty="0"/>
                        <a:t>Wood</a:t>
                      </a:r>
                    </a:p>
                  </a:txBody>
                  <a:tcPr/>
                </a:tc>
                <a:tc>
                  <a:txBody>
                    <a:bodyPr/>
                    <a:lstStyle/>
                    <a:p>
                      <a:pPr algn="ctr"/>
                      <a:r>
                        <a:rPr lang="en-US" dirty="0"/>
                        <a:t>0.026</a:t>
                      </a:r>
                    </a:p>
                  </a:txBody>
                  <a:tcPr/>
                </a:tc>
                <a:extLst>
                  <a:ext uri="{0D108BD9-81ED-4DB2-BD59-A6C34878D82A}">
                    <a16:rowId xmlns:a16="http://schemas.microsoft.com/office/drawing/2014/main" val="2425921024"/>
                  </a:ext>
                </a:extLst>
              </a:tr>
              <a:tr h="370840">
                <a:tc>
                  <a:txBody>
                    <a:bodyPr/>
                    <a:lstStyle/>
                    <a:p>
                      <a:r>
                        <a:rPr lang="en-US" dirty="0"/>
                        <a:t>Fiberglass Insulation</a:t>
                      </a:r>
                    </a:p>
                  </a:txBody>
                  <a:tcPr/>
                </a:tc>
                <a:tc>
                  <a:txBody>
                    <a:bodyPr/>
                    <a:lstStyle/>
                    <a:p>
                      <a:pPr algn="ctr"/>
                      <a:r>
                        <a:rPr lang="en-US" dirty="0"/>
                        <a:t>0.011</a:t>
                      </a:r>
                    </a:p>
                  </a:txBody>
                  <a:tcPr/>
                </a:tc>
                <a:extLst>
                  <a:ext uri="{0D108BD9-81ED-4DB2-BD59-A6C34878D82A}">
                    <a16:rowId xmlns:a16="http://schemas.microsoft.com/office/drawing/2014/main" val="2215063261"/>
                  </a:ext>
                </a:extLst>
              </a:tr>
            </a:tbl>
          </a:graphicData>
        </a:graphic>
      </p:graphicFrame>
      <p:sp>
        <p:nvSpPr>
          <p:cNvPr id="9" name="TextBox 8">
            <a:extLst>
              <a:ext uri="{FF2B5EF4-FFF2-40B4-BE49-F238E27FC236}">
                <a16:creationId xmlns:a16="http://schemas.microsoft.com/office/drawing/2014/main" id="{88474436-BF06-4D89-9624-AF6BAC7F542B}"/>
              </a:ext>
            </a:extLst>
          </p:cNvPr>
          <p:cNvSpPr txBox="1"/>
          <p:nvPr/>
        </p:nvSpPr>
        <p:spPr>
          <a:xfrm>
            <a:off x="781395" y="3724102"/>
            <a:ext cx="4588625" cy="2492990"/>
          </a:xfrm>
          <a:prstGeom prst="rect">
            <a:avLst/>
          </a:prstGeom>
          <a:noFill/>
        </p:spPr>
        <p:txBody>
          <a:bodyPr wrap="square" rtlCol="0">
            <a:spAutoFit/>
          </a:bodyPr>
          <a:lstStyle/>
          <a:p>
            <a:r>
              <a:rPr lang="en-US" sz="2400" dirty="0"/>
              <a:t>The units for Thermal Resistance (R-value) are:</a:t>
            </a:r>
          </a:p>
          <a:p>
            <a:endParaRPr lang="en-US" dirty="0"/>
          </a:p>
          <a:p>
            <a:r>
              <a:rPr lang="en-US" sz="2400" dirty="0"/>
              <a:t>           ft</a:t>
            </a:r>
            <a:r>
              <a:rPr lang="en-US" sz="2400" baseline="30000" dirty="0"/>
              <a:t>2</a:t>
            </a:r>
            <a:r>
              <a:rPr lang="en-US" sz="2400" dirty="0"/>
              <a:t> * </a:t>
            </a:r>
            <a:r>
              <a:rPr lang="en-US" sz="2400" dirty="0">
                <a:latin typeface="Calibri" panose="020F0502020204030204" pitchFamily="34" charset="0"/>
                <a:cs typeface="Calibri" panose="020F0502020204030204" pitchFamily="34" charset="0"/>
              </a:rPr>
              <a:t>⁰F</a:t>
            </a:r>
            <a:r>
              <a:rPr lang="en-US" sz="2400" dirty="0"/>
              <a:t>  *  </a:t>
            </a:r>
            <a:r>
              <a:rPr lang="en-US" sz="2400" dirty="0" err="1"/>
              <a:t>hr</a:t>
            </a:r>
            <a:r>
              <a:rPr lang="en-US" sz="2400" dirty="0"/>
              <a:t>/BTU     (or)</a:t>
            </a:r>
          </a:p>
          <a:p>
            <a:endParaRPr lang="en-US" sz="2400" dirty="0"/>
          </a:p>
          <a:p>
            <a:r>
              <a:rPr lang="en-US" sz="2400" dirty="0"/>
              <a:t>           m</a:t>
            </a:r>
            <a:r>
              <a:rPr lang="en-US" sz="2400" baseline="30000" dirty="0"/>
              <a:t>2</a:t>
            </a:r>
            <a:r>
              <a:rPr lang="en-US" sz="2400" dirty="0"/>
              <a:t> * </a:t>
            </a:r>
            <a:r>
              <a:rPr lang="en-US" sz="2400" dirty="0">
                <a:latin typeface="Calibri" panose="020F0502020204030204" pitchFamily="34" charset="0"/>
                <a:cs typeface="Calibri" panose="020F0502020204030204" pitchFamily="34" charset="0"/>
              </a:rPr>
              <a:t>⁰</a:t>
            </a:r>
            <a:r>
              <a:rPr lang="en-US" sz="2400" dirty="0"/>
              <a:t>K  /  watt</a:t>
            </a:r>
          </a:p>
          <a:p>
            <a:endParaRPr lang="en-US" dirty="0"/>
          </a:p>
        </p:txBody>
      </p:sp>
    </p:spTree>
    <p:extLst>
      <p:ext uri="{BB962C8B-B14F-4D97-AF65-F5344CB8AC3E}">
        <p14:creationId xmlns:p14="http://schemas.microsoft.com/office/powerpoint/2010/main" val="30524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B18EA5-BBF3-4558-BA7D-4474DF48CEED}"/>
              </a:ext>
            </a:extLst>
          </p:cNvPr>
          <p:cNvSpPr>
            <a:spLocks noGrp="1"/>
          </p:cNvSpPr>
          <p:nvPr>
            <p:ph type="sldNum" sz="quarter" idx="12"/>
          </p:nvPr>
        </p:nvSpPr>
        <p:spPr/>
        <p:txBody>
          <a:bodyPr/>
          <a:lstStyle/>
          <a:p>
            <a:fld id="{FC979110-9A6D-4025-8DF7-F19C46686E32}" type="slidenum">
              <a:rPr lang="en-US" smtClean="0"/>
              <a:t>35</a:t>
            </a:fld>
            <a:endParaRPr lang="en-US"/>
          </a:p>
        </p:txBody>
      </p:sp>
      <p:sp>
        <p:nvSpPr>
          <p:cNvPr id="3" name="TextBox 2">
            <a:extLst>
              <a:ext uri="{FF2B5EF4-FFF2-40B4-BE49-F238E27FC236}">
                <a16:creationId xmlns:a16="http://schemas.microsoft.com/office/drawing/2014/main" id="{E13EE999-5B93-42FA-901B-33019879F3BC}"/>
              </a:ext>
            </a:extLst>
          </p:cNvPr>
          <p:cNvSpPr txBox="1"/>
          <p:nvPr/>
        </p:nvSpPr>
        <p:spPr>
          <a:xfrm>
            <a:off x="2272484" y="1663413"/>
            <a:ext cx="5518984" cy="1200329"/>
          </a:xfrm>
          <a:prstGeom prst="rect">
            <a:avLst/>
          </a:prstGeom>
          <a:noFill/>
        </p:spPr>
        <p:txBody>
          <a:bodyPr wrap="square" rtlCol="0">
            <a:spAutoFit/>
          </a:bodyPr>
          <a:lstStyle/>
          <a:p>
            <a:r>
              <a:rPr lang="en-US" sz="2400" b="1" dirty="0"/>
              <a:t>             L	              0.25 m</a:t>
            </a:r>
          </a:p>
          <a:p>
            <a:r>
              <a:rPr lang="en-US" sz="2400" b="1" dirty="0"/>
              <a:t> R   =  -----   =    ----------------------------------</a:t>
            </a:r>
          </a:p>
          <a:p>
            <a:r>
              <a:rPr lang="en-US" sz="2400" b="1" dirty="0"/>
              <a:t>             k             0.011  </a:t>
            </a:r>
            <a:r>
              <a:rPr lang="en-US" sz="2400" b="1" dirty="0" err="1"/>
              <a:t>cal</a:t>
            </a:r>
            <a:r>
              <a:rPr lang="en-US" sz="2400" b="1" dirty="0"/>
              <a:t> / (m * </a:t>
            </a:r>
            <a:r>
              <a:rPr lang="en-US" sz="2400" b="1" dirty="0">
                <a:latin typeface="Calibri" panose="020F0502020204030204" pitchFamily="34" charset="0"/>
                <a:cs typeface="Calibri" panose="020F0502020204030204" pitchFamily="34" charset="0"/>
              </a:rPr>
              <a:t>⁰</a:t>
            </a:r>
            <a:r>
              <a:rPr lang="en-US" sz="2400" b="1" dirty="0"/>
              <a:t>C * sec) </a:t>
            </a:r>
          </a:p>
        </p:txBody>
      </p:sp>
      <p:sp>
        <p:nvSpPr>
          <p:cNvPr id="4" name="TextBox 3">
            <a:extLst>
              <a:ext uri="{FF2B5EF4-FFF2-40B4-BE49-F238E27FC236}">
                <a16:creationId xmlns:a16="http://schemas.microsoft.com/office/drawing/2014/main" id="{605498A0-379B-450A-BCBE-A5A50C4C024A}"/>
              </a:ext>
            </a:extLst>
          </p:cNvPr>
          <p:cNvSpPr txBox="1"/>
          <p:nvPr/>
        </p:nvSpPr>
        <p:spPr>
          <a:xfrm>
            <a:off x="1197033" y="465515"/>
            <a:ext cx="9842269" cy="830997"/>
          </a:xfrm>
          <a:prstGeom prst="rect">
            <a:avLst/>
          </a:prstGeom>
          <a:noFill/>
        </p:spPr>
        <p:txBody>
          <a:bodyPr wrap="square" rtlCol="0">
            <a:spAutoFit/>
          </a:bodyPr>
          <a:lstStyle/>
          <a:p>
            <a:r>
              <a:rPr lang="en-US" sz="2400" b="1" dirty="0"/>
              <a:t>Sample Problem:    </a:t>
            </a:r>
            <a:r>
              <a:rPr lang="en-US" sz="2400" dirty="0"/>
              <a:t>What is the R-value for a 0.25 m thick batten of fiberglass insulation? </a:t>
            </a:r>
          </a:p>
        </p:txBody>
      </p:sp>
      <p:sp>
        <p:nvSpPr>
          <p:cNvPr id="5" name="TextBox 4">
            <a:extLst>
              <a:ext uri="{FF2B5EF4-FFF2-40B4-BE49-F238E27FC236}">
                <a16:creationId xmlns:a16="http://schemas.microsoft.com/office/drawing/2014/main" id="{86FC2341-BAA7-4A57-837C-0FE21F06F0B0}"/>
              </a:ext>
            </a:extLst>
          </p:cNvPr>
          <p:cNvSpPr txBox="1"/>
          <p:nvPr/>
        </p:nvSpPr>
        <p:spPr>
          <a:xfrm>
            <a:off x="2610529" y="3246127"/>
            <a:ext cx="5518984" cy="1200329"/>
          </a:xfrm>
          <a:prstGeom prst="rect">
            <a:avLst/>
          </a:prstGeom>
          <a:noFill/>
        </p:spPr>
        <p:txBody>
          <a:bodyPr wrap="square" rtlCol="0">
            <a:spAutoFit/>
          </a:bodyPr>
          <a:lstStyle/>
          <a:p>
            <a:r>
              <a:rPr lang="en-US" sz="2400" b="1" dirty="0"/>
              <a:t>                                  m  *  </a:t>
            </a:r>
            <a:r>
              <a:rPr lang="en-US" sz="2400" b="1" dirty="0">
                <a:latin typeface="Calibri" panose="020F0502020204030204" pitchFamily="34" charset="0"/>
                <a:cs typeface="Calibri" panose="020F0502020204030204" pitchFamily="34" charset="0"/>
              </a:rPr>
              <a:t>⁰</a:t>
            </a:r>
            <a:r>
              <a:rPr lang="en-US" sz="2400" b="1" dirty="0"/>
              <a:t>C  *  sec</a:t>
            </a:r>
          </a:p>
          <a:p>
            <a:r>
              <a:rPr lang="en-US" sz="2400" b="1" dirty="0"/>
              <a:t> =      0.25 m     *     -------------------</a:t>
            </a:r>
          </a:p>
          <a:p>
            <a:r>
              <a:rPr lang="en-US" sz="2400" b="1" dirty="0"/>
              <a:t>                                      0.011  </a:t>
            </a:r>
            <a:r>
              <a:rPr lang="en-US" sz="2400" b="1" dirty="0" err="1"/>
              <a:t>cal</a:t>
            </a:r>
            <a:r>
              <a:rPr lang="en-US" sz="2400" b="1" dirty="0"/>
              <a:t> </a:t>
            </a:r>
          </a:p>
        </p:txBody>
      </p:sp>
      <p:sp>
        <p:nvSpPr>
          <p:cNvPr id="8" name="TextBox 7">
            <a:extLst>
              <a:ext uri="{FF2B5EF4-FFF2-40B4-BE49-F238E27FC236}">
                <a16:creationId xmlns:a16="http://schemas.microsoft.com/office/drawing/2014/main" id="{BC61E5C4-D6C0-4D9B-8A65-AF297389F3F7}"/>
              </a:ext>
            </a:extLst>
          </p:cNvPr>
          <p:cNvSpPr txBox="1"/>
          <p:nvPr/>
        </p:nvSpPr>
        <p:spPr>
          <a:xfrm>
            <a:off x="2610529" y="4711935"/>
            <a:ext cx="3840152" cy="1200329"/>
          </a:xfrm>
          <a:prstGeom prst="rect">
            <a:avLst/>
          </a:prstGeom>
          <a:noFill/>
        </p:spPr>
        <p:txBody>
          <a:bodyPr wrap="square" rtlCol="0">
            <a:spAutoFit/>
          </a:bodyPr>
          <a:lstStyle/>
          <a:p>
            <a:r>
              <a:rPr lang="en-US" sz="2400" b="1" dirty="0"/>
              <a:t>                      m</a:t>
            </a:r>
            <a:r>
              <a:rPr lang="en-US" sz="2400" b="1" baseline="30000" dirty="0"/>
              <a:t>2</a:t>
            </a:r>
            <a:r>
              <a:rPr lang="en-US" sz="2400" b="1" dirty="0"/>
              <a:t>  *  </a:t>
            </a:r>
            <a:r>
              <a:rPr lang="en-US" sz="2400" b="1" dirty="0">
                <a:latin typeface="Calibri" panose="020F0502020204030204" pitchFamily="34" charset="0"/>
                <a:cs typeface="Calibri" panose="020F0502020204030204" pitchFamily="34" charset="0"/>
              </a:rPr>
              <a:t>⁰</a:t>
            </a:r>
            <a:r>
              <a:rPr lang="en-US" sz="2400" b="1" dirty="0"/>
              <a:t>C  *  sec</a:t>
            </a:r>
          </a:p>
          <a:p>
            <a:r>
              <a:rPr lang="en-US" sz="2400" b="1" dirty="0"/>
              <a:t> =      22.7    ----------------------</a:t>
            </a:r>
          </a:p>
          <a:p>
            <a:r>
              <a:rPr lang="en-US" sz="2400" b="1" dirty="0"/>
              <a:t>                                </a:t>
            </a:r>
            <a:r>
              <a:rPr lang="en-US" sz="2400" b="1" dirty="0" err="1"/>
              <a:t>cal</a:t>
            </a:r>
            <a:r>
              <a:rPr lang="en-US" sz="2400" b="1" dirty="0"/>
              <a:t> </a:t>
            </a:r>
          </a:p>
        </p:txBody>
      </p:sp>
      <p:sp>
        <p:nvSpPr>
          <p:cNvPr id="11" name="TextBox 10">
            <a:extLst>
              <a:ext uri="{FF2B5EF4-FFF2-40B4-BE49-F238E27FC236}">
                <a16:creationId xmlns:a16="http://schemas.microsoft.com/office/drawing/2014/main" id="{17630A04-0C04-4194-B258-1D014DF297A6}"/>
              </a:ext>
            </a:extLst>
          </p:cNvPr>
          <p:cNvSpPr txBox="1"/>
          <p:nvPr/>
        </p:nvSpPr>
        <p:spPr>
          <a:xfrm>
            <a:off x="6866317" y="4527269"/>
            <a:ext cx="3840152" cy="1569660"/>
          </a:xfrm>
          <a:prstGeom prst="rect">
            <a:avLst/>
          </a:prstGeom>
          <a:noFill/>
        </p:spPr>
        <p:txBody>
          <a:bodyPr wrap="square" rtlCol="0">
            <a:spAutoFit/>
          </a:bodyPr>
          <a:lstStyle/>
          <a:p>
            <a:r>
              <a:rPr lang="en-US" sz="2400" dirty="0"/>
              <a:t>These are not the units that are accepted as the SI Units for R-value.  As such we need to do some conversion…</a:t>
            </a:r>
          </a:p>
        </p:txBody>
      </p:sp>
    </p:spTree>
    <p:extLst>
      <p:ext uri="{BB962C8B-B14F-4D97-AF65-F5344CB8AC3E}">
        <p14:creationId xmlns:p14="http://schemas.microsoft.com/office/powerpoint/2010/main" val="196289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DBDA4-9400-4AB9-9B5E-86872654FF7E}"/>
              </a:ext>
            </a:extLst>
          </p:cNvPr>
          <p:cNvSpPr>
            <a:spLocks noGrp="1"/>
          </p:cNvSpPr>
          <p:nvPr>
            <p:ph type="sldNum" sz="quarter" idx="12"/>
          </p:nvPr>
        </p:nvSpPr>
        <p:spPr/>
        <p:txBody>
          <a:bodyPr/>
          <a:lstStyle/>
          <a:p>
            <a:fld id="{FC979110-9A6D-4025-8DF7-F19C46686E32}" type="slidenum">
              <a:rPr lang="en-US" smtClean="0"/>
              <a:t>36</a:t>
            </a:fld>
            <a:endParaRPr lang="en-US"/>
          </a:p>
        </p:txBody>
      </p:sp>
      <p:sp>
        <p:nvSpPr>
          <p:cNvPr id="3" name="TextBox 2">
            <a:extLst>
              <a:ext uri="{FF2B5EF4-FFF2-40B4-BE49-F238E27FC236}">
                <a16:creationId xmlns:a16="http://schemas.microsoft.com/office/drawing/2014/main" id="{ECA95CC1-CBB3-4AA9-B3E5-1AA764A6A93A}"/>
              </a:ext>
            </a:extLst>
          </p:cNvPr>
          <p:cNvSpPr txBox="1"/>
          <p:nvPr/>
        </p:nvSpPr>
        <p:spPr>
          <a:xfrm>
            <a:off x="1579742" y="2168237"/>
            <a:ext cx="3840152" cy="1200329"/>
          </a:xfrm>
          <a:prstGeom prst="rect">
            <a:avLst/>
          </a:prstGeom>
          <a:noFill/>
        </p:spPr>
        <p:txBody>
          <a:bodyPr wrap="square" rtlCol="0">
            <a:spAutoFit/>
          </a:bodyPr>
          <a:lstStyle/>
          <a:p>
            <a:r>
              <a:rPr lang="en-US" sz="2400" b="1" dirty="0"/>
              <a:t>                      m</a:t>
            </a:r>
            <a:r>
              <a:rPr lang="en-US" sz="2400" b="1" baseline="30000" dirty="0"/>
              <a:t>2</a:t>
            </a:r>
            <a:r>
              <a:rPr lang="en-US" sz="2400" b="1" dirty="0"/>
              <a:t>  *  </a:t>
            </a:r>
            <a:r>
              <a:rPr lang="en-US" sz="2400" b="1" dirty="0">
                <a:latin typeface="Calibri" panose="020F0502020204030204" pitchFamily="34" charset="0"/>
                <a:cs typeface="Calibri" panose="020F0502020204030204" pitchFamily="34" charset="0"/>
              </a:rPr>
              <a:t>⁰</a:t>
            </a:r>
            <a:r>
              <a:rPr lang="en-US" sz="2400" b="1" dirty="0"/>
              <a:t>C  *  sec</a:t>
            </a:r>
          </a:p>
          <a:p>
            <a:r>
              <a:rPr lang="en-US" sz="2400" b="1" dirty="0"/>
              <a:t> =      22.7    ----------------------</a:t>
            </a:r>
          </a:p>
          <a:p>
            <a:r>
              <a:rPr lang="en-US" sz="2400" b="1" dirty="0"/>
              <a:t>                               </a:t>
            </a:r>
            <a:r>
              <a:rPr lang="en-US" sz="2400" b="1" dirty="0" err="1"/>
              <a:t>cal</a:t>
            </a:r>
            <a:r>
              <a:rPr lang="en-US" sz="2400" b="1" dirty="0"/>
              <a:t> </a:t>
            </a:r>
          </a:p>
        </p:txBody>
      </p:sp>
      <p:grpSp>
        <p:nvGrpSpPr>
          <p:cNvPr id="5" name="Group 4">
            <a:extLst>
              <a:ext uri="{FF2B5EF4-FFF2-40B4-BE49-F238E27FC236}">
                <a16:creationId xmlns:a16="http://schemas.microsoft.com/office/drawing/2014/main" id="{46F9F2B7-E7AC-450D-8A2F-7A2FCD8FA91A}"/>
              </a:ext>
            </a:extLst>
          </p:cNvPr>
          <p:cNvGrpSpPr/>
          <p:nvPr/>
        </p:nvGrpSpPr>
        <p:grpSpPr>
          <a:xfrm>
            <a:off x="5370019" y="1978428"/>
            <a:ext cx="1748446" cy="1729048"/>
            <a:chOff x="5370019" y="1978428"/>
            <a:chExt cx="1748446" cy="1729048"/>
          </a:xfrm>
        </p:grpSpPr>
        <p:sp>
          <p:nvSpPr>
            <p:cNvPr id="4" name="TextBox 3">
              <a:extLst>
                <a:ext uri="{FF2B5EF4-FFF2-40B4-BE49-F238E27FC236}">
                  <a16:creationId xmlns:a16="http://schemas.microsoft.com/office/drawing/2014/main" id="{F026C220-D643-49C5-A1CD-732289A2ED6F}"/>
                </a:ext>
              </a:extLst>
            </p:cNvPr>
            <p:cNvSpPr txBox="1"/>
            <p:nvPr/>
          </p:nvSpPr>
          <p:spPr>
            <a:xfrm>
              <a:off x="5419895" y="2168237"/>
              <a:ext cx="1698570" cy="1200329"/>
            </a:xfrm>
            <a:prstGeom prst="rect">
              <a:avLst/>
            </a:prstGeom>
            <a:noFill/>
          </p:spPr>
          <p:txBody>
            <a:bodyPr wrap="square" rtlCol="0">
              <a:spAutoFit/>
            </a:bodyPr>
            <a:lstStyle/>
            <a:p>
              <a:r>
                <a:rPr lang="en-US" sz="2400" b="1" dirty="0"/>
                <a:t>     1  </a:t>
              </a:r>
              <a:r>
                <a:rPr lang="en-US" sz="2400" b="1" dirty="0" err="1"/>
                <a:t>cal</a:t>
              </a:r>
              <a:endParaRPr lang="en-US" sz="2400" b="1" dirty="0"/>
            </a:p>
            <a:p>
              <a:r>
                <a:rPr lang="en-US" sz="2400" b="1" dirty="0"/>
                <a:t>---------------</a:t>
              </a:r>
            </a:p>
            <a:p>
              <a:r>
                <a:rPr lang="en-US" sz="2400" b="1" dirty="0"/>
                <a:t>4.187 Joule</a:t>
              </a:r>
            </a:p>
          </p:txBody>
        </p:sp>
        <p:cxnSp>
          <p:nvCxnSpPr>
            <p:cNvPr id="6" name="Straight Connector 5">
              <a:extLst>
                <a:ext uri="{FF2B5EF4-FFF2-40B4-BE49-F238E27FC236}">
                  <a16:creationId xmlns:a16="http://schemas.microsoft.com/office/drawing/2014/main" id="{EFBDA344-F06F-4772-AE91-73897902A23F}"/>
                </a:ext>
              </a:extLst>
            </p:cNvPr>
            <p:cNvCxnSpPr/>
            <p:nvPr/>
          </p:nvCxnSpPr>
          <p:spPr>
            <a:xfrm>
              <a:off x="5370019" y="1978428"/>
              <a:ext cx="0" cy="17290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7CDE381-D543-427F-9FE3-581E248CF54F}"/>
                </a:ext>
              </a:extLst>
            </p:cNvPr>
            <p:cNvCxnSpPr/>
            <p:nvPr/>
          </p:nvCxnSpPr>
          <p:spPr>
            <a:xfrm>
              <a:off x="7118464" y="1978428"/>
              <a:ext cx="0" cy="17290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5E00F4D7-B2B7-40A9-97D2-6D57AAC0127F}"/>
              </a:ext>
            </a:extLst>
          </p:cNvPr>
          <p:cNvSpPr txBox="1"/>
          <p:nvPr/>
        </p:nvSpPr>
        <p:spPr>
          <a:xfrm>
            <a:off x="7769632" y="989887"/>
            <a:ext cx="2743199" cy="646331"/>
          </a:xfrm>
          <a:prstGeom prst="rect">
            <a:avLst/>
          </a:prstGeom>
          <a:noFill/>
        </p:spPr>
        <p:txBody>
          <a:bodyPr wrap="square" rtlCol="0">
            <a:spAutoFit/>
          </a:bodyPr>
          <a:lstStyle/>
          <a:p>
            <a:r>
              <a:rPr lang="en-US" dirty="0"/>
              <a:t>1 watt  =  1  Joule / sec</a:t>
            </a:r>
          </a:p>
          <a:p>
            <a:r>
              <a:rPr lang="en-US" dirty="0"/>
              <a:t>1 Joule  =  1 watt * sec</a:t>
            </a:r>
          </a:p>
        </p:txBody>
      </p:sp>
      <p:sp>
        <p:nvSpPr>
          <p:cNvPr id="9" name="TextBox 8">
            <a:extLst>
              <a:ext uri="{FF2B5EF4-FFF2-40B4-BE49-F238E27FC236}">
                <a16:creationId xmlns:a16="http://schemas.microsoft.com/office/drawing/2014/main" id="{CE11D0F6-8675-45C9-8FBA-257B2BE249E1}"/>
              </a:ext>
            </a:extLst>
          </p:cNvPr>
          <p:cNvSpPr txBox="1"/>
          <p:nvPr/>
        </p:nvSpPr>
        <p:spPr>
          <a:xfrm>
            <a:off x="4416831" y="989886"/>
            <a:ext cx="2743199" cy="646331"/>
          </a:xfrm>
          <a:prstGeom prst="rect">
            <a:avLst/>
          </a:prstGeom>
          <a:noFill/>
        </p:spPr>
        <p:txBody>
          <a:bodyPr wrap="square" rtlCol="0">
            <a:spAutoFit/>
          </a:bodyPr>
          <a:lstStyle/>
          <a:p>
            <a:r>
              <a:rPr lang="en-US" dirty="0"/>
              <a:t>1,000 </a:t>
            </a:r>
            <a:r>
              <a:rPr lang="en-US" dirty="0" err="1"/>
              <a:t>cal</a:t>
            </a:r>
            <a:r>
              <a:rPr lang="en-US" dirty="0"/>
              <a:t>  =  4,187 Joule</a:t>
            </a:r>
          </a:p>
          <a:p>
            <a:r>
              <a:rPr lang="en-US" dirty="0"/>
              <a:t>1  </a:t>
            </a:r>
            <a:r>
              <a:rPr lang="en-US" dirty="0" err="1"/>
              <a:t>cal</a:t>
            </a:r>
            <a:r>
              <a:rPr lang="en-US" dirty="0"/>
              <a:t>  =  4.187  Joule</a:t>
            </a:r>
          </a:p>
        </p:txBody>
      </p:sp>
      <p:sp>
        <p:nvSpPr>
          <p:cNvPr id="10" name="TextBox 9">
            <a:extLst>
              <a:ext uri="{FF2B5EF4-FFF2-40B4-BE49-F238E27FC236}">
                <a16:creationId xmlns:a16="http://schemas.microsoft.com/office/drawing/2014/main" id="{001A99CC-5769-4475-BF42-4515451F900C}"/>
              </a:ext>
            </a:extLst>
          </p:cNvPr>
          <p:cNvSpPr txBox="1"/>
          <p:nvPr/>
        </p:nvSpPr>
        <p:spPr>
          <a:xfrm>
            <a:off x="1377300" y="1128385"/>
            <a:ext cx="213066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⁰C</a:t>
            </a:r>
            <a:r>
              <a:rPr lang="en-US" dirty="0"/>
              <a:t>  =   </a:t>
            </a:r>
            <a:r>
              <a:rPr lang="en-US" dirty="0">
                <a:latin typeface="Calibri" panose="020F0502020204030204" pitchFamily="34" charset="0"/>
                <a:cs typeface="Calibri" panose="020F0502020204030204" pitchFamily="34" charset="0"/>
              </a:rPr>
              <a:t>⁰K</a:t>
            </a:r>
            <a:r>
              <a:rPr lang="en-US" dirty="0"/>
              <a:t>   -   273</a:t>
            </a:r>
            <a:r>
              <a:rPr lang="en-US" dirty="0">
                <a:latin typeface="Calibri" panose="020F0502020204030204" pitchFamily="34" charset="0"/>
                <a:cs typeface="Calibri" panose="020F0502020204030204" pitchFamily="34" charset="0"/>
              </a:rPr>
              <a:t>⁰</a:t>
            </a:r>
            <a:endParaRPr lang="en-US" dirty="0"/>
          </a:p>
        </p:txBody>
      </p:sp>
      <p:grpSp>
        <p:nvGrpSpPr>
          <p:cNvPr id="13" name="Group 12">
            <a:extLst>
              <a:ext uri="{FF2B5EF4-FFF2-40B4-BE49-F238E27FC236}">
                <a16:creationId xmlns:a16="http://schemas.microsoft.com/office/drawing/2014/main" id="{02F7945E-63B1-4654-8E78-6CF44571A816}"/>
              </a:ext>
            </a:extLst>
          </p:cNvPr>
          <p:cNvGrpSpPr/>
          <p:nvPr/>
        </p:nvGrpSpPr>
        <p:grpSpPr>
          <a:xfrm>
            <a:off x="7211284" y="1981199"/>
            <a:ext cx="2231963" cy="1729048"/>
            <a:chOff x="7211284" y="1981199"/>
            <a:chExt cx="2231963" cy="1729048"/>
          </a:xfrm>
        </p:grpSpPr>
        <p:sp>
          <p:nvSpPr>
            <p:cNvPr id="11" name="TextBox 10">
              <a:extLst>
                <a:ext uri="{FF2B5EF4-FFF2-40B4-BE49-F238E27FC236}">
                  <a16:creationId xmlns:a16="http://schemas.microsoft.com/office/drawing/2014/main" id="{CB84DADE-5F4B-4C0A-9F46-EC05AF0C97B9}"/>
                </a:ext>
              </a:extLst>
            </p:cNvPr>
            <p:cNvSpPr txBox="1"/>
            <p:nvPr/>
          </p:nvSpPr>
          <p:spPr>
            <a:xfrm>
              <a:off x="7211284" y="2168236"/>
              <a:ext cx="2231963" cy="1200329"/>
            </a:xfrm>
            <a:prstGeom prst="rect">
              <a:avLst/>
            </a:prstGeom>
            <a:noFill/>
          </p:spPr>
          <p:txBody>
            <a:bodyPr wrap="square" rtlCol="0">
              <a:spAutoFit/>
            </a:bodyPr>
            <a:lstStyle/>
            <a:p>
              <a:r>
                <a:rPr lang="en-US" sz="2400" b="1" dirty="0"/>
                <a:t>     1  Joule</a:t>
              </a:r>
            </a:p>
            <a:p>
              <a:r>
                <a:rPr lang="en-US" sz="2400" b="1" dirty="0"/>
                <a:t>------------------</a:t>
              </a:r>
            </a:p>
            <a:p>
              <a:r>
                <a:rPr lang="en-US" sz="2400" b="1" dirty="0"/>
                <a:t> 1  watt * sec</a:t>
              </a:r>
            </a:p>
          </p:txBody>
        </p:sp>
        <p:cxnSp>
          <p:nvCxnSpPr>
            <p:cNvPr id="12" name="Straight Connector 11">
              <a:extLst>
                <a:ext uri="{FF2B5EF4-FFF2-40B4-BE49-F238E27FC236}">
                  <a16:creationId xmlns:a16="http://schemas.microsoft.com/office/drawing/2014/main" id="{20A9B3FD-C7F5-4543-8834-2CC03E4B1EDD}"/>
                </a:ext>
              </a:extLst>
            </p:cNvPr>
            <p:cNvCxnSpPr/>
            <p:nvPr/>
          </p:nvCxnSpPr>
          <p:spPr>
            <a:xfrm>
              <a:off x="9132910" y="1981199"/>
              <a:ext cx="0" cy="17290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2A5A480-C2D5-4F5E-B505-8D6872844F7A}"/>
              </a:ext>
            </a:extLst>
          </p:cNvPr>
          <p:cNvGrpSpPr/>
          <p:nvPr/>
        </p:nvGrpSpPr>
        <p:grpSpPr>
          <a:xfrm>
            <a:off x="3797530" y="2215299"/>
            <a:ext cx="5069379" cy="1153266"/>
            <a:chOff x="3797530" y="1932667"/>
            <a:chExt cx="5069379" cy="1153266"/>
          </a:xfrm>
        </p:grpSpPr>
        <p:cxnSp>
          <p:nvCxnSpPr>
            <p:cNvPr id="16" name="Straight Connector 15">
              <a:extLst>
                <a:ext uri="{FF2B5EF4-FFF2-40B4-BE49-F238E27FC236}">
                  <a16:creationId xmlns:a16="http://schemas.microsoft.com/office/drawing/2014/main" id="{DB8D71B2-C164-4787-AC12-C41AE9D564E5}"/>
                </a:ext>
              </a:extLst>
            </p:cNvPr>
            <p:cNvCxnSpPr>
              <a:cxnSpLocks/>
            </p:cNvCxnSpPr>
            <p:nvPr/>
          </p:nvCxnSpPr>
          <p:spPr>
            <a:xfrm flipH="1">
              <a:off x="3797530" y="2698051"/>
              <a:ext cx="349135" cy="3878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0E846C-106D-455E-8A95-5BC12C3DA666}"/>
                </a:ext>
              </a:extLst>
            </p:cNvPr>
            <p:cNvCxnSpPr>
              <a:cxnSpLocks/>
            </p:cNvCxnSpPr>
            <p:nvPr/>
          </p:nvCxnSpPr>
          <p:spPr>
            <a:xfrm flipH="1">
              <a:off x="6119548" y="1934578"/>
              <a:ext cx="349135" cy="3878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6117F5-449C-406B-A08D-DA9811A17083}"/>
                </a:ext>
              </a:extLst>
            </p:cNvPr>
            <p:cNvCxnSpPr>
              <a:cxnSpLocks/>
            </p:cNvCxnSpPr>
            <p:nvPr/>
          </p:nvCxnSpPr>
          <p:spPr>
            <a:xfrm flipH="1">
              <a:off x="6364453" y="2673566"/>
              <a:ext cx="349135" cy="3878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2013E9-C81F-46DF-B55D-738A874EA0CE}"/>
                </a:ext>
              </a:extLst>
            </p:cNvPr>
            <p:cNvCxnSpPr>
              <a:cxnSpLocks/>
            </p:cNvCxnSpPr>
            <p:nvPr/>
          </p:nvCxnSpPr>
          <p:spPr>
            <a:xfrm flipH="1">
              <a:off x="8049479" y="1932667"/>
              <a:ext cx="349135" cy="3878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77B086-A4FC-48BD-BAAA-B28FF658333E}"/>
                </a:ext>
              </a:extLst>
            </p:cNvPr>
            <p:cNvCxnSpPr>
              <a:cxnSpLocks/>
            </p:cNvCxnSpPr>
            <p:nvPr/>
          </p:nvCxnSpPr>
          <p:spPr>
            <a:xfrm flipH="1">
              <a:off x="4617711" y="1932667"/>
              <a:ext cx="349135" cy="3878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5D2492-2604-4CAD-9C38-2A8BC4116C24}"/>
                </a:ext>
              </a:extLst>
            </p:cNvPr>
            <p:cNvCxnSpPr>
              <a:cxnSpLocks/>
            </p:cNvCxnSpPr>
            <p:nvPr/>
          </p:nvCxnSpPr>
          <p:spPr>
            <a:xfrm flipH="1">
              <a:off x="8517774" y="2671655"/>
              <a:ext cx="349135" cy="3878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0EC3ABC-0E14-4824-BE2F-C9F5C6BC62C8}"/>
              </a:ext>
            </a:extLst>
          </p:cNvPr>
          <p:cNvGrpSpPr/>
          <p:nvPr/>
        </p:nvGrpSpPr>
        <p:grpSpPr>
          <a:xfrm>
            <a:off x="1579742" y="3894513"/>
            <a:ext cx="9877892" cy="1243323"/>
            <a:chOff x="1578434" y="3944082"/>
            <a:chExt cx="9877892" cy="1243323"/>
          </a:xfrm>
        </p:grpSpPr>
        <p:sp>
          <p:nvSpPr>
            <p:cNvPr id="24" name="TextBox 23">
              <a:extLst>
                <a:ext uri="{FF2B5EF4-FFF2-40B4-BE49-F238E27FC236}">
                  <a16:creationId xmlns:a16="http://schemas.microsoft.com/office/drawing/2014/main" id="{A77AF4E7-02EA-46BA-B612-2364E329264A}"/>
                </a:ext>
              </a:extLst>
            </p:cNvPr>
            <p:cNvSpPr txBox="1"/>
            <p:nvPr/>
          </p:nvSpPr>
          <p:spPr>
            <a:xfrm>
              <a:off x="1578434" y="3944082"/>
              <a:ext cx="3840152" cy="1200329"/>
            </a:xfrm>
            <a:prstGeom prst="rect">
              <a:avLst/>
            </a:prstGeom>
            <a:noFill/>
          </p:spPr>
          <p:txBody>
            <a:bodyPr wrap="square" rtlCol="0">
              <a:spAutoFit/>
            </a:bodyPr>
            <a:lstStyle/>
            <a:p>
              <a:r>
                <a:rPr lang="en-US" sz="2400" b="1" dirty="0"/>
                <a:t>                      m</a:t>
              </a:r>
              <a:r>
                <a:rPr lang="en-US" sz="2400" b="1" baseline="30000" dirty="0"/>
                <a:t>2</a:t>
              </a:r>
              <a:r>
                <a:rPr lang="en-US" sz="2400" b="1" dirty="0"/>
                <a:t>  *  </a:t>
              </a:r>
              <a:r>
                <a:rPr lang="en-US" sz="2400" b="1" dirty="0">
                  <a:latin typeface="Calibri" panose="020F0502020204030204" pitchFamily="34" charset="0"/>
                  <a:cs typeface="Calibri" panose="020F0502020204030204" pitchFamily="34" charset="0"/>
                </a:rPr>
                <a:t>⁰</a:t>
              </a:r>
              <a:r>
                <a:rPr lang="en-US" sz="2400" b="1" dirty="0"/>
                <a:t>C</a:t>
              </a:r>
            </a:p>
            <a:p>
              <a:r>
                <a:rPr lang="en-US" sz="2400" b="1" dirty="0"/>
                <a:t> =      5.4      --------------</a:t>
              </a:r>
            </a:p>
            <a:p>
              <a:r>
                <a:rPr lang="en-US" sz="2400" b="1" dirty="0"/>
                <a:t>                          watt </a:t>
              </a:r>
            </a:p>
          </p:txBody>
        </p:sp>
        <p:sp>
          <p:nvSpPr>
            <p:cNvPr id="25" name="TextBox 24">
              <a:extLst>
                <a:ext uri="{FF2B5EF4-FFF2-40B4-BE49-F238E27FC236}">
                  <a16:creationId xmlns:a16="http://schemas.microsoft.com/office/drawing/2014/main" id="{FCDF4527-DBEB-4F52-8AA2-E02435BA6BE5}"/>
                </a:ext>
              </a:extLst>
            </p:cNvPr>
            <p:cNvSpPr txBox="1"/>
            <p:nvPr/>
          </p:nvSpPr>
          <p:spPr>
            <a:xfrm>
              <a:off x="5069375" y="3987076"/>
              <a:ext cx="6386951" cy="1200329"/>
            </a:xfrm>
            <a:prstGeom prst="rect">
              <a:avLst/>
            </a:prstGeom>
            <a:noFill/>
          </p:spPr>
          <p:txBody>
            <a:bodyPr wrap="square" rtlCol="0">
              <a:spAutoFit/>
            </a:bodyPr>
            <a:lstStyle/>
            <a:p>
              <a:r>
                <a:rPr lang="en-US" sz="2400" dirty="0"/>
                <a:t>Since the increment for a Degree of Celsius is the same as the increment for a Degree of Kelvin, these units are the same as  (m</a:t>
              </a:r>
              <a:r>
                <a:rPr lang="en-US" sz="2400" baseline="30000" dirty="0"/>
                <a:t>2</a:t>
              </a:r>
              <a:r>
                <a:rPr lang="en-US" sz="2400" dirty="0"/>
                <a:t> * </a:t>
              </a:r>
              <a:r>
                <a:rPr lang="en-US" sz="2400" dirty="0">
                  <a:latin typeface="Calibri" panose="020F0502020204030204" pitchFamily="34" charset="0"/>
                  <a:cs typeface="Calibri" panose="020F0502020204030204" pitchFamily="34" charset="0"/>
                </a:rPr>
                <a:t>⁰</a:t>
              </a:r>
              <a:r>
                <a:rPr lang="en-US" sz="2400" dirty="0"/>
                <a:t>K) / watt.</a:t>
              </a:r>
            </a:p>
          </p:txBody>
        </p:sp>
      </p:grpSp>
      <p:sp>
        <p:nvSpPr>
          <p:cNvPr id="26" name="TextBox 25">
            <a:extLst>
              <a:ext uri="{FF2B5EF4-FFF2-40B4-BE49-F238E27FC236}">
                <a16:creationId xmlns:a16="http://schemas.microsoft.com/office/drawing/2014/main" id="{0C842FB4-2F73-42D4-BEEE-F1F1C990C932}"/>
              </a:ext>
            </a:extLst>
          </p:cNvPr>
          <p:cNvSpPr txBox="1"/>
          <p:nvPr/>
        </p:nvSpPr>
        <p:spPr>
          <a:xfrm>
            <a:off x="1064029" y="5383511"/>
            <a:ext cx="10407535" cy="830997"/>
          </a:xfrm>
          <a:prstGeom prst="rect">
            <a:avLst/>
          </a:prstGeom>
          <a:noFill/>
        </p:spPr>
        <p:txBody>
          <a:bodyPr wrap="square" rtlCol="0">
            <a:spAutoFit/>
          </a:bodyPr>
          <a:lstStyle/>
          <a:p>
            <a:r>
              <a:rPr lang="en-US" sz="2400" dirty="0"/>
              <a:t>Multiply the R-value in SI Units by 5.68 to get the R-value that we are used to seeing in our local home improvement store…  </a:t>
            </a:r>
            <a:r>
              <a:rPr lang="en-US" sz="2400" b="1" dirty="0"/>
              <a:t>R = 30.7</a:t>
            </a:r>
          </a:p>
        </p:txBody>
      </p:sp>
      <p:sp>
        <p:nvSpPr>
          <p:cNvPr id="27" name="TextBox 26">
            <a:extLst>
              <a:ext uri="{FF2B5EF4-FFF2-40B4-BE49-F238E27FC236}">
                <a16:creationId xmlns:a16="http://schemas.microsoft.com/office/drawing/2014/main" id="{AFE781BD-CCC8-48B6-9E8C-736C5F68014A}"/>
              </a:ext>
            </a:extLst>
          </p:cNvPr>
          <p:cNvSpPr txBox="1"/>
          <p:nvPr/>
        </p:nvSpPr>
        <p:spPr>
          <a:xfrm>
            <a:off x="3507969" y="232756"/>
            <a:ext cx="4754882" cy="584775"/>
          </a:xfrm>
          <a:prstGeom prst="rect">
            <a:avLst/>
          </a:prstGeom>
          <a:noFill/>
        </p:spPr>
        <p:txBody>
          <a:bodyPr wrap="square" rtlCol="0">
            <a:spAutoFit/>
          </a:bodyPr>
          <a:lstStyle/>
          <a:p>
            <a:pPr algn="ctr"/>
            <a:r>
              <a:rPr lang="en-US" sz="3200" dirty="0">
                <a:solidFill>
                  <a:srgbClr val="FF0000"/>
                </a:solidFill>
              </a:rPr>
              <a:t>Unit Conversion</a:t>
            </a:r>
          </a:p>
        </p:txBody>
      </p:sp>
    </p:spTree>
    <p:extLst>
      <p:ext uri="{BB962C8B-B14F-4D97-AF65-F5344CB8AC3E}">
        <p14:creationId xmlns:p14="http://schemas.microsoft.com/office/powerpoint/2010/main" val="378349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3AA795-0476-4CA8-91DD-5F5BD4E9C1C2}"/>
              </a:ext>
            </a:extLst>
          </p:cNvPr>
          <p:cNvSpPr txBox="1"/>
          <p:nvPr/>
        </p:nvSpPr>
        <p:spPr>
          <a:xfrm>
            <a:off x="3486443" y="253218"/>
            <a:ext cx="5416062" cy="769441"/>
          </a:xfrm>
          <a:prstGeom prst="rect">
            <a:avLst/>
          </a:prstGeom>
          <a:noFill/>
        </p:spPr>
        <p:txBody>
          <a:bodyPr wrap="square" rtlCol="0">
            <a:spAutoFit/>
          </a:bodyPr>
          <a:lstStyle/>
          <a:p>
            <a:pPr algn="ctr"/>
            <a:r>
              <a:rPr lang="en-US" sz="4400" dirty="0">
                <a:solidFill>
                  <a:srgbClr val="FF0000"/>
                </a:solidFill>
              </a:rPr>
              <a:t>Radiation</a:t>
            </a:r>
          </a:p>
        </p:txBody>
      </p:sp>
      <p:pic>
        <p:nvPicPr>
          <p:cNvPr id="10" name="Picture 9">
            <a:extLst>
              <a:ext uri="{FF2B5EF4-FFF2-40B4-BE49-F238E27FC236}">
                <a16:creationId xmlns:a16="http://schemas.microsoft.com/office/drawing/2014/main" id="{F65312B7-3FB7-4EBE-A840-21EE8D097D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984743" y="1834686"/>
            <a:ext cx="3370729" cy="3116772"/>
          </a:xfrm>
          <a:prstGeom prst="rect">
            <a:avLst/>
          </a:prstGeom>
        </p:spPr>
      </p:pic>
      <p:sp>
        <p:nvSpPr>
          <p:cNvPr id="2" name="TextBox 1">
            <a:extLst>
              <a:ext uri="{FF2B5EF4-FFF2-40B4-BE49-F238E27FC236}">
                <a16:creationId xmlns:a16="http://schemas.microsoft.com/office/drawing/2014/main" id="{0BEB4C50-6AAA-460F-B9EE-B30BDD1446BC}"/>
              </a:ext>
            </a:extLst>
          </p:cNvPr>
          <p:cNvSpPr txBox="1"/>
          <p:nvPr/>
        </p:nvSpPr>
        <p:spPr>
          <a:xfrm>
            <a:off x="5584874" y="4005824"/>
            <a:ext cx="6051452" cy="1938992"/>
          </a:xfrm>
          <a:prstGeom prst="rect">
            <a:avLst/>
          </a:prstGeom>
          <a:noFill/>
        </p:spPr>
        <p:txBody>
          <a:bodyPr wrap="square" rtlCol="0">
            <a:spAutoFit/>
          </a:bodyPr>
          <a:lstStyle/>
          <a:p>
            <a:r>
              <a:rPr lang="en-US" sz="2400" dirty="0"/>
              <a:t>All hot objects give off electromagnetic radiation.  The energy emitted changes by the fourth power of the object’s temperature.  This radiation propagates through space and can transfer energy (heat) to another cooler object.</a:t>
            </a:r>
          </a:p>
        </p:txBody>
      </p:sp>
      <p:sp>
        <p:nvSpPr>
          <p:cNvPr id="6" name="Cylinder 5">
            <a:extLst>
              <a:ext uri="{FF2B5EF4-FFF2-40B4-BE49-F238E27FC236}">
                <a16:creationId xmlns:a16="http://schemas.microsoft.com/office/drawing/2014/main" id="{855DDEA8-A478-4628-B86A-2092C30D2521}"/>
              </a:ext>
            </a:extLst>
          </p:cNvPr>
          <p:cNvSpPr/>
          <p:nvPr/>
        </p:nvSpPr>
        <p:spPr>
          <a:xfrm>
            <a:off x="8407452" y="2027527"/>
            <a:ext cx="1645920" cy="1772530"/>
          </a:xfrm>
          <a:prstGeom prst="can">
            <a:avLst>
              <a:gd name="adj" fmla="val 1730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1CA7332-D5EA-41F3-9E32-42556693560E}"/>
              </a:ext>
            </a:extLst>
          </p:cNvPr>
          <p:cNvSpPr/>
          <p:nvPr/>
        </p:nvSpPr>
        <p:spPr>
          <a:xfrm>
            <a:off x="8519509" y="2300063"/>
            <a:ext cx="462860" cy="1499994"/>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12B22AB-E703-4382-92E4-53030A579729}"/>
              </a:ext>
            </a:extLst>
          </p:cNvPr>
          <p:cNvGrpSpPr/>
          <p:nvPr/>
        </p:nvGrpSpPr>
        <p:grpSpPr>
          <a:xfrm>
            <a:off x="4179438" y="2232906"/>
            <a:ext cx="4648413" cy="396253"/>
            <a:chOff x="4495318" y="2232906"/>
            <a:chExt cx="4648413" cy="396253"/>
          </a:xfrm>
        </p:grpSpPr>
        <p:grpSp>
          <p:nvGrpSpPr>
            <p:cNvPr id="7" name="Group 6">
              <a:extLst>
                <a:ext uri="{FF2B5EF4-FFF2-40B4-BE49-F238E27FC236}">
                  <a16:creationId xmlns:a16="http://schemas.microsoft.com/office/drawing/2014/main" id="{29E4CDE2-E916-43C9-9292-FEF75AF656C0}"/>
                </a:ext>
              </a:extLst>
            </p:cNvPr>
            <p:cNvGrpSpPr/>
            <p:nvPr/>
          </p:nvGrpSpPr>
          <p:grpSpPr>
            <a:xfrm>
              <a:off x="4495318" y="2232906"/>
              <a:ext cx="2321119" cy="393916"/>
              <a:chOff x="301075" y="1299488"/>
              <a:chExt cx="10690105" cy="4209077"/>
            </a:xfrm>
          </p:grpSpPr>
          <p:sp>
            <p:nvSpPr>
              <p:cNvPr id="8" name="Freeform: Shape 7">
                <a:extLst>
                  <a:ext uri="{FF2B5EF4-FFF2-40B4-BE49-F238E27FC236}">
                    <a16:creationId xmlns:a16="http://schemas.microsoft.com/office/drawing/2014/main" id="{B08A64C3-9603-4D55-85C1-EFB56E0C7FA3}"/>
                  </a:ext>
                </a:extLst>
              </p:cNvPr>
              <p:cNvSpPr/>
              <p:nvPr/>
            </p:nvSpPr>
            <p:spPr>
              <a:xfrm>
                <a:off x="301075" y="1299488"/>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CF62C2D9-80A2-4520-B87F-420885D940DE}"/>
                  </a:ext>
                </a:extLst>
              </p:cNvPr>
              <p:cNvSpPr/>
              <p:nvPr/>
            </p:nvSpPr>
            <p:spPr>
              <a:xfrm rot="10800000">
                <a:off x="2961149" y="3379055"/>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531738E9-3F45-4EC2-8AED-6A56A19DF706}"/>
                  </a:ext>
                </a:extLst>
              </p:cNvPr>
              <p:cNvSpPr/>
              <p:nvPr/>
            </p:nvSpPr>
            <p:spPr>
              <a:xfrm>
                <a:off x="5671032" y="1316113"/>
                <a:ext cx="2660074" cy="2129515"/>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62704A7-1025-4C2C-A369-834FBAAC9C71}"/>
                  </a:ext>
                </a:extLst>
              </p:cNvPr>
              <p:cNvSpPr/>
              <p:nvPr/>
            </p:nvSpPr>
            <p:spPr>
              <a:xfrm rot="10800000">
                <a:off x="8331106" y="3332624"/>
                <a:ext cx="2660074" cy="2129515"/>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00042F60-F1B8-4244-9551-568E93BFDCDC}"/>
                </a:ext>
              </a:extLst>
            </p:cNvPr>
            <p:cNvGrpSpPr/>
            <p:nvPr/>
          </p:nvGrpSpPr>
          <p:grpSpPr>
            <a:xfrm>
              <a:off x="6822612" y="2235243"/>
              <a:ext cx="2321119" cy="393916"/>
              <a:chOff x="475581" y="1299488"/>
              <a:chExt cx="10690105" cy="4209077"/>
            </a:xfrm>
          </p:grpSpPr>
          <p:sp>
            <p:nvSpPr>
              <p:cNvPr id="14" name="Freeform: Shape 13">
                <a:extLst>
                  <a:ext uri="{FF2B5EF4-FFF2-40B4-BE49-F238E27FC236}">
                    <a16:creationId xmlns:a16="http://schemas.microsoft.com/office/drawing/2014/main" id="{609C311A-6654-4119-8F84-890BDE63A67D}"/>
                  </a:ext>
                </a:extLst>
              </p:cNvPr>
              <p:cNvSpPr/>
              <p:nvPr/>
            </p:nvSpPr>
            <p:spPr>
              <a:xfrm>
                <a:off x="475581" y="1299488"/>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42592EFA-8E54-42CA-9E39-FBBA285F150E}"/>
                  </a:ext>
                </a:extLst>
              </p:cNvPr>
              <p:cNvSpPr/>
              <p:nvPr/>
            </p:nvSpPr>
            <p:spPr>
              <a:xfrm rot="10800000">
                <a:off x="3135655" y="3379055"/>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1BC4278-1C71-4877-B7B3-113A5C41F56D}"/>
                  </a:ext>
                </a:extLst>
              </p:cNvPr>
              <p:cNvSpPr/>
              <p:nvPr/>
            </p:nvSpPr>
            <p:spPr>
              <a:xfrm>
                <a:off x="5824168" y="1316114"/>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DA078A6-AD94-4CA2-BE6F-3C7C74949A82}"/>
                  </a:ext>
                </a:extLst>
              </p:cNvPr>
              <p:cNvSpPr/>
              <p:nvPr/>
            </p:nvSpPr>
            <p:spPr>
              <a:xfrm rot="10800000">
                <a:off x="8505612" y="3332628"/>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 name="Group 17">
            <a:extLst>
              <a:ext uri="{FF2B5EF4-FFF2-40B4-BE49-F238E27FC236}">
                <a16:creationId xmlns:a16="http://schemas.microsoft.com/office/drawing/2014/main" id="{CDAA9101-BA57-4A20-8CD4-C599D283E608}"/>
              </a:ext>
            </a:extLst>
          </p:cNvPr>
          <p:cNvGrpSpPr/>
          <p:nvPr/>
        </p:nvGrpSpPr>
        <p:grpSpPr>
          <a:xfrm>
            <a:off x="4197615" y="2760863"/>
            <a:ext cx="4639133" cy="396253"/>
            <a:chOff x="4499958" y="2232906"/>
            <a:chExt cx="4639133" cy="396253"/>
          </a:xfrm>
        </p:grpSpPr>
        <p:grpSp>
          <p:nvGrpSpPr>
            <p:cNvPr id="19" name="Group 18">
              <a:extLst>
                <a:ext uri="{FF2B5EF4-FFF2-40B4-BE49-F238E27FC236}">
                  <a16:creationId xmlns:a16="http://schemas.microsoft.com/office/drawing/2014/main" id="{6AF22C03-50E2-4169-B8A1-7A44B005FE0E}"/>
                </a:ext>
              </a:extLst>
            </p:cNvPr>
            <p:cNvGrpSpPr/>
            <p:nvPr/>
          </p:nvGrpSpPr>
          <p:grpSpPr>
            <a:xfrm>
              <a:off x="4499958" y="2232906"/>
              <a:ext cx="2316479" cy="393916"/>
              <a:chOff x="322445" y="1299488"/>
              <a:chExt cx="10668735" cy="4209077"/>
            </a:xfrm>
          </p:grpSpPr>
          <p:sp>
            <p:nvSpPr>
              <p:cNvPr id="25" name="Freeform: Shape 24">
                <a:extLst>
                  <a:ext uri="{FF2B5EF4-FFF2-40B4-BE49-F238E27FC236}">
                    <a16:creationId xmlns:a16="http://schemas.microsoft.com/office/drawing/2014/main" id="{9FF043AB-2692-4E0F-A081-78335F0C0B8B}"/>
                  </a:ext>
                </a:extLst>
              </p:cNvPr>
              <p:cNvSpPr/>
              <p:nvPr/>
            </p:nvSpPr>
            <p:spPr>
              <a:xfrm>
                <a:off x="322445" y="1299488"/>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DBB785C0-9AEB-45F9-BAFD-2A160961CC79}"/>
                  </a:ext>
                </a:extLst>
              </p:cNvPr>
              <p:cNvSpPr/>
              <p:nvPr/>
            </p:nvSpPr>
            <p:spPr>
              <a:xfrm rot="10800000">
                <a:off x="2982519" y="3379055"/>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90617AC-1F2B-497F-AF91-83A2E8CEC064}"/>
                  </a:ext>
                </a:extLst>
              </p:cNvPr>
              <p:cNvSpPr/>
              <p:nvPr/>
            </p:nvSpPr>
            <p:spPr>
              <a:xfrm>
                <a:off x="5671032" y="1316113"/>
                <a:ext cx="2660074" cy="2129515"/>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AF4FD55A-60E3-4D99-A2DC-1AFDB2A07288}"/>
                  </a:ext>
                </a:extLst>
              </p:cNvPr>
              <p:cNvSpPr/>
              <p:nvPr/>
            </p:nvSpPr>
            <p:spPr>
              <a:xfrm rot="10800000">
                <a:off x="8331106" y="3332624"/>
                <a:ext cx="2660074" cy="2129515"/>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E852F175-9748-496A-948B-848BFF4B535E}"/>
                </a:ext>
              </a:extLst>
            </p:cNvPr>
            <p:cNvGrpSpPr/>
            <p:nvPr/>
          </p:nvGrpSpPr>
          <p:grpSpPr>
            <a:xfrm>
              <a:off x="6822612" y="2235243"/>
              <a:ext cx="2316479" cy="393916"/>
              <a:chOff x="475581" y="1299488"/>
              <a:chExt cx="10668735" cy="4209077"/>
            </a:xfrm>
          </p:grpSpPr>
          <p:sp>
            <p:nvSpPr>
              <p:cNvPr id="21" name="Freeform: Shape 20">
                <a:extLst>
                  <a:ext uri="{FF2B5EF4-FFF2-40B4-BE49-F238E27FC236}">
                    <a16:creationId xmlns:a16="http://schemas.microsoft.com/office/drawing/2014/main" id="{77A279AE-5109-49F1-9591-1CAAD918ACF3}"/>
                  </a:ext>
                </a:extLst>
              </p:cNvPr>
              <p:cNvSpPr/>
              <p:nvPr/>
            </p:nvSpPr>
            <p:spPr>
              <a:xfrm>
                <a:off x="475581" y="1299488"/>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73064E0-D24E-4622-BA24-6FE62178F989}"/>
                  </a:ext>
                </a:extLst>
              </p:cNvPr>
              <p:cNvSpPr/>
              <p:nvPr/>
            </p:nvSpPr>
            <p:spPr>
              <a:xfrm rot="10800000">
                <a:off x="3135655" y="3379055"/>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2D25E4CD-0193-4A8C-A050-9DD1E2575C94}"/>
                  </a:ext>
                </a:extLst>
              </p:cNvPr>
              <p:cNvSpPr/>
              <p:nvPr/>
            </p:nvSpPr>
            <p:spPr>
              <a:xfrm>
                <a:off x="5824168" y="1316114"/>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6220BF2E-8C68-448D-B222-5104A0CCD230}"/>
                  </a:ext>
                </a:extLst>
              </p:cNvPr>
              <p:cNvSpPr/>
              <p:nvPr/>
            </p:nvSpPr>
            <p:spPr>
              <a:xfrm rot="10800000">
                <a:off x="8484242" y="3332628"/>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9" name="Group 28">
            <a:extLst>
              <a:ext uri="{FF2B5EF4-FFF2-40B4-BE49-F238E27FC236}">
                <a16:creationId xmlns:a16="http://schemas.microsoft.com/office/drawing/2014/main" id="{726FF5EB-79CB-443D-816B-15B62A3129C3}"/>
              </a:ext>
            </a:extLst>
          </p:cNvPr>
          <p:cNvGrpSpPr/>
          <p:nvPr/>
        </p:nvGrpSpPr>
        <p:grpSpPr>
          <a:xfrm>
            <a:off x="4182097" y="3318414"/>
            <a:ext cx="4627148" cy="396253"/>
            <a:chOff x="4495318" y="2232906"/>
            <a:chExt cx="4627148" cy="396253"/>
          </a:xfrm>
        </p:grpSpPr>
        <p:grpSp>
          <p:nvGrpSpPr>
            <p:cNvPr id="30" name="Group 29">
              <a:extLst>
                <a:ext uri="{FF2B5EF4-FFF2-40B4-BE49-F238E27FC236}">
                  <a16:creationId xmlns:a16="http://schemas.microsoft.com/office/drawing/2014/main" id="{E720C7DB-3841-473B-B90B-35241FBB8009}"/>
                </a:ext>
              </a:extLst>
            </p:cNvPr>
            <p:cNvGrpSpPr/>
            <p:nvPr/>
          </p:nvGrpSpPr>
          <p:grpSpPr>
            <a:xfrm>
              <a:off x="4495318" y="2232906"/>
              <a:ext cx="2321119" cy="393916"/>
              <a:chOff x="301075" y="1299488"/>
              <a:chExt cx="10690105" cy="4209077"/>
            </a:xfrm>
          </p:grpSpPr>
          <p:sp>
            <p:nvSpPr>
              <p:cNvPr id="36" name="Freeform: Shape 35">
                <a:extLst>
                  <a:ext uri="{FF2B5EF4-FFF2-40B4-BE49-F238E27FC236}">
                    <a16:creationId xmlns:a16="http://schemas.microsoft.com/office/drawing/2014/main" id="{2DF7B13D-95B1-4D96-9F7E-CB123DF9DDC2}"/>
                  </a:ext>
                </a:extLst>
              </p:cNvPr>
              <p:cNvSpPr/>
              <p:nvPr/>
            </p:nvSpPr>
            <p:spPr>
              <a:xfrm>
                <a:off x="301075" y="1299488"/>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05BA8DF7-23DB-438D-8845-2AC27B7EBC58}"/>
                  </a:ext>
                </a:extLst>
              </p:cNvPr>
              <p:cNvSpPr/>
              <p:nvPr/>
            </p:nvSpPr>
            <p:spPr>
              <a:xfrm rot="10800000">
                <a:off x="2961149" y="3379055"/>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5BB2E97-1DA0-4FAA-A4D1-58DB7FB371D7}"/>
                  </a:ext>
                </a:extLst>
              </p:cNvPr>
              <p:cNvSpPr/>
              <p:nvPr/>
            </p:nvSpPr>
            <p:spPr>
              <a:xfrm>
                <a:off x="5671032" y="1316113"/>
                <a:ext cx="2660074" cy="2129515"/>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98B45DE-FEF0-4A96-A980-2CB2AA5902D8}"/>
                  </a:ext>
                </a:extLst>
              </p:cNvPr>
              <p:cNvSpPr/>
              <p:nvPr/>
            </p:nvSpPr>
            <p:spPr>
              <a:xfrm rot="10800000">
                <a:off x="8331106" y="3332624"/>
                <a:ext cx="2660074" cy="2129515"/>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77B46AC-111A-4E9E-AC70-25BF9EFC2BCE}"/>
                </a:ext>
              </a:extLst>
            </p:cNvPr>
            <p:cNvGrpSpPr/>
            <p:nvPr/>
          </p:nvGrpSpPr>
          <p:grpSpPr>
            <a:xfrm>
              <a:off x="6822612" y="2235243"/>
              <a:ext cx="2299854" cy="393916"/>
              <a:chOff x="475581" y="1299488"/>
              <a:chExt cx="10592167" cy="4209077"/>
            </a:xfrm>
          </p:grpSpPr>
          <p:sp>
            <p:nvSpPr>
              <p:cNvPr id="32" name="Freeform: Shape 31">
                <a:extLst>
                  <a:ext uri="{FF2B5EF4-FFF2-40B4-BE49-F238E27FC236}">
                    <a16:creationId xmlns:a16="http://schemas.microsoft.com/office/drawing/2014/main" id="{FFB43F1E-E2F8-4A4A-AC57-FBF4A5BE14BC}"/>
                  </a:ext>
                </a:extLst>
              </p:cNvPr>
              <p:cNvSpPr/>
              <p:nvPr/>
            </p:nvSpPr>
            <p:spPr>
              <a:xfrm>
                <a:off x="475581" y="1299488"/>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9D430B9-7DB7-4E88-A2B6-35E23CCF4DAC}"/>
                  </a:ext>
                </a:extLst>
              </p:cNvPr>
              <p:cNvSpPr/>
              <p:nvPr/>
            </p:nvSpPr>
            <p:spPr>
              <a:xfrm rot="10800000">
                <a:off x="3135655" y="3379055"/>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1F2563F5-7FD5-41BD-9010-2B449ADD40E6}"/>
                  </a:ext>
                </a:extLst>
              </p:cNvPr>
              <p:cNvSpPr/>
              <p:nvPr/>
            </p:nvSpPr>
            <p:spPr>
              <a:xfrm>
                <a:off x="5824168" y="1543335"/>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C2849381-6819-4EC7-A558-C492F45D2645}"/>
                  </a:ext>
                </a:extLst>
              </p:cNvPr>
              <p:cNvSpPr/>
              <p:nvPr/>
            </p:nvSpPr>
            <p:spPr>
              <a:xfrm rot="10800000">
                <a:off x="8407674" y="3332628"/>
                <a:ext cx="2660074" cy="2129510"/>
              </a:xfrm>
              <a:custGeom>
                <a:avLst/>
                <a:gdLst>
                  <a:gd name="connsiteX0" fmla="*/ 0 w 1213659"/>
                  <a:gd name="connsiteY0" fmla="*/ 1201892 h 1201892"/>
                  <a:gd name="connsiteX1" fmla="*/ 133004 w 1213659"/>
                  <a:gd name="connsiteY1" fmla="*/ 586750 h 1201892"/>
                  <a:gd name="connsiteX2" fmla="*/ 399011 w 1213659"/>
                  <a:gd name="connsiteY2" fmla="*/ 154488 h 1201892"/>
                  <a:gd name="connsiteX3" fmla="*/ 581891 w 1213659"/>
                  <a:gd name="connsiteY3" fmla="*/ 4859 h 1201892"/>
                  <a:gd name="connsiteX4" fmla="*/ 864524 w 1213659"/>
                  <a:gd name="connsiteY4" fmla="*/ 71361 h 1201892"/>
                  <a:gd name="connsiteX5" fmla="*/ 1014153 w 1213659"/>
                  <a:gd name="connsiteY5" fmla="*/ 403870 h 1201892"/>
                  <a:gd name="connsiteX6" fmla="*/ 1163782 w 1213659"/>
                  <a:gd name="connsiteY6" fmla="*/ 869383 h 1201892"/>
                  <a:gd name="connsiteX7" fmla="*/ 1213659 w 1213659"/>
                  <a:gd name="connsiteY7" fmla="*/ 1185266 h 1201892"/>
                  <a:gd name="connsiteX0" fmla="*/ 0 w 1213659"/>
                  <a:gd name="connsiteY0" fmla="*/ 1205166 h 1205166"/>
                  <a:gd name="connsiteX1" fmla="*/ 133004 w 1213659"/>
                  <a:gd name="connsiteY1" fmla="*/ 590024 h 1205166"/>
                  <a:gd name="connsiteX2" fmla="*/ 328450 w 1213659"/>
                  <a:gd name="connsiteY2" fmla="*/ 205081 h 1205166"/>
                  <a:gd name="connsiteX3" fmla="*/ 581891 w 1213659"/>
                  <a:gd name="connsiteY3" fmla="*/ 8133 h 1205166"/>
                  <a:gd name="connsiteX4" fmla="*/ 864524 w 1213659"/>
                  <a:gd name="connsiteY4" fmla="*/ 74635 h 1205166"/>
                  <a:gd name="connsiteX5" fmla="*/ 1014153 w 1213659"/>
                  <a:gd name="connsiteY5" fmla="*/ 407144 h 1205166"/>
                  <a:gd name="connsiteX6" fmla="*/ 1163782 w 1213659"/>
                  <a:gd name="connsiteY6" fmla="*/ 872657 h 1205166"/>
                  <a:gd name="connsiteX7" fmla="*/ 1213659 w 1213659"/>
                  <a:gd name="connsiteY7" fmla="*/ 1188540 h 1205166"/>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63782 w 1213659"/>
                  <a:gd name="connsiteY6" fmla="*/ 867208 h 1199717"/>
                  <a:gd name="connsiteX7" fmla="*/ 1213659 w 1213659"/>
                  <a:gd name="connsiteY7" fmla="*/ 1183091 h 1199717"/>
                  <a:gd name="connsiteX0" fmla="*/ 0 w 1213659"/>
                  <a:gd name="connsiteY0" fmla="*/ 1199717 h 1199717"/>
                  <a:gd name="connsiteX1" fmla="*/ 133004 w 1213659"/>
                  <a:gd name="connsiteY1" fmla="*/ 584575 h 1199717"/>
                  <a:gd name="connsiteX2" fmla="*/ 328450 w 1213659"/>
                  <a:gd name="connsiteY2" fmla="*/ 199632 h 1199717"/>
                  <a:gd name="connsiteX3" fmla="*/ 581891 w 1213659"/>
                  <a:gd name="connsiteY3" fmla="*/ 2684 h 1199717"/>
                  <a:gd name="connsiteX4" fmla="*/ 857468 w 1213659"/>
                  <a:gd name="connsiteY4" fmla="*/ 107041 h 1199717"/>
                  <a:gd name="connsiteX5" fmla="*/ 1014153 w 1213659"/>
                  <a:gd name="connsiteY5" fmla="*/ 401695 h 1199717"/>
                  <a:gd name="connsiteX6" fmla="*/ 1135557 w 1213659"/>
                  <a:gd name="connsiteY6" fmla="*/ 753643 h 1199717"/>
                  <a:gd name="connsiteX7" fmla="*/ 1213659 w 1213659"/>
                  <a:gd name="connsiteY7" fmla="*/ 1183091 h 1199717"/>
                  <a:gd name="connsiteX0" fmla="*/ 0 w 1185435"/>
                  <a:gd name="connsiteY0" fmla="*/ 1199717 h 1211482"/>
                  <a:gd name="connsiteX1" fmla="*/ 133004 w 1185435"/>
                  <a:gd name="connsiteY1" fmla="*/ 584575 h 1211482"/>
                  <a:gd name="connsiteX2" fmla="*/ 328450 w 1185435"/>
                  <a:gd name="connsiteY2" fmla="*/ 199632 h 1211482"/>
                  <a:gd name="connsiteX3" fmla="*/ 581891 w 1185435"/>
                  <a:gd name="connsiteY3" fmla="*/ 2684 h 1211482"/>
                  <a:gd name="connsiteX4" fmla="*/ 857468 w 1185435"/>
                  <a:gd name="connsiteY4" fmla="*/ 107041 h 1211482"/>
                  <a:gd name="connsiteX5" fmla="*/ 1014153 w 1185435"/>
                  <a:gd name="connsiteY5" fmla="*/ 401695 h 1211482"/>
                  <a:gd name="connsiteX6" fmla="*/ 1135557 w 1185435"/>
                  <a:gd name="connsiteY6" fmla="*/ 753643 h 1211482"/>
                  <a:gd name="connsiteX7" fmla="*/ 1185435 w 1185435"/>
                  <a:gd name="connsiteY7" fmla="*/ 1211482 h 1211482"/>
                  <a:gd name="connsiteX0" fmla="*/ 0 w 1114873"/>
                  <a:gd name="connsiteY0" fmla="*/ 1190253 h 1211482"/>
                  <a:gd name="connsiteX1" fmla="*/ 62442 w 1114873"/>
                  <a:gd name="connsiteY1" fmla="*/ 584575 h 1211482"/>
                  <a:gd name="connsiteX2" fmla="*/ 257888 w 1114873"/>
                  <a:gd name="connsiteY2" fmla="*/ 199632 h 1211482"/>
                  <a:gd name="connsiteX3" fmla="*/ 511329 w 1114873"/>
                  <a:gd name="connsiteY3" fmla="*/ 2684 h 1211482"/>
                  <a:gd name="connsiteX4" fmla="*/ 786906 w 1114873"/>
                  <a:gd name="connsiteY4" fmla="*/ 107041 h 1211482"/>
                  <a:gd name="connsiteX5" fmla="*/ 943591 w 1114873"/>
                  <a:gd name="connsiteY5" fmla="*/ 401695 h 1211482"/>
                  <a:gd name="connsiteX6" fmla="*/ 1064995 w 1114873"/>
                  <a:gd name="connsiteY6" fmla="*/ 753643 h 1211482"/>
                  <a:gd name="connsiteX7" fmla="*/ 1114873 w 1114873"/>
                  <a:gd name="connsiteY7" fmla="*/ 1211482 h 1211482"/>
                  <a:gd name="connsiteX0" fmla="*/ 0 w 1114873"/>
                  <a:gd name="connsiteY0" fmla="*/ 1190089 h 1211318"/>
                  <a:gd name="connsiteX1" fmla="*/ 62442 w 1114873"/>
                  <a:gd name="connsiteY1" fmla="*/ 584411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089 h 1211318"/>
                  <a:gd name="connsiteX1" fmla="*/ 62442 w 1114873"/>
                  <a:gd name="connsiteY1" fmla="*/ 612802 h 1211318"/>
                  <a:gd name="connsiteX2" fmla="*/ 257888 w 1114873"/>
                  <a:gd name="connsiteY2" fmla="*/ 199468 h 1211318"/>
                  <a:gd name="connsiteX3" fmla="*/ 511329 w 1114873"/>
                  <a:gd name="connsiteY3" fmla="*/ 2520 h 1211318"/>
                  <a:gd name="connsiteX4" fmla="*/ 786906 w 1114873"/>
                  <a:gd name="connsiteY4" fmla="*/ 106877 h 1211318"/>
                  <a:gd name="connsiteX5" fmla="*/ 964760 w 1114873"/>
                  <a:gd name="connsiteY5" fmla="*/ 373140 h 1211318"/>
                  <a:gd name="connsiteX6" fmla="*/ 1064995 w 1114873"/>
                  <a:gd name="connsiteY6" fmla="*/ 753479 h 1211318"/>
                  <a:gd name="connsiteX7" fmla="*/ 1114873 w 1114873"/>
                  <a:gd name="connsiteY7" fmla="*/ 1211318 h 1211318"/>
                  <a:gd name="connsiteX0" fmla="*/ 0 w 1114873"/>
                  <a:gd name="connsiteY0" fmla="*/ 1190954 h 1212183"/>
                  <a:gd name="connsiteX1" fmla="*/ 62442 w 1114873"/>
                  <a:gd name="connsiteY1" fmla="*/ 613667 h 1212183"/>
                  <a:gd name="connsiteX2" fmla="*/ 236720 w 1114873"/>
                  <a:gd name="connsiteY2" fmla="*/ 219261 h 1212183"/>
                  <a:gd name="connsiteX3" fmla="*/ 511329 w 1114873"/>
                  <a:gd name="connsiteY3" fmla="*/ 3385 h 1212183"/>
                  <a:gd name="connsiteX4" fmla="*/ 786906 w 1114873"/>
                  <a:gd name="connsiteY4" fmla="*/ 107742 h 1212183"/>
                  <a:gd name="connsiteX5" fmla="*/ 964760 w 1114873"/>
                  <a:gd name="connsiteY5" fmla="*/ 374005 h 1212183"/>
                  <a:gd name="connsiteX6" fmla="*/ 1064995 w 1114873"/>
                  <a:gd name="connsiteY6" fmla="*/ 754344 h 1212183"/>
                  <a:gd name="connsiteX7" fmla="*/ 1114873 w 1114873"/>
                  <a:gd name="connsiteY7" fmla="*/ 1212183 h 1212183"/>
                  <a:gd name="connsiteX0" fmla="*/ 0 w 1128985"/>
                  <a:gd name="connsiteY0" fmla="*/ 1190954 h 1212183"/>
                  <a:gd name="connsiteX1" fmla="*/ 76554 w 1128985"/>
                  <a:gd name="connsiteY1" fmla="*/ 613667 h 1212183"/>
                  <a:gd name="connsiteX2" fmla="*/ 250832 w 1128985"/>
                  <a:gd name="connsiteY2" fmla="*/ 219261 h 1212183"/>
                  <a:gd name="connsiteX3" fmla="*/ 525441 w 1128985"/>
                  <a:gd name="connsiteY3" fmla="*/ 3385 h 1212183"/>
                  <a:gd name="connsiteX4" fmla="*/ 801018 w 1128985"/>
                  <a:gd name="connsiteY4" fmla="*/ 107742 h 1212183"/>
                  <a:gd name="connsiteX5" fmla="*/ 978872 w 1128985"/>
                  <a:gd name="connsiteY5" fmla="*/ 374005 h 1212183"/>
                  <a:gd name="connsiteX6" fmla="*/ 1079107 w 1128985"/>
                  <a:gd name="connsiteY6" fmla="*/ 754344 h 1212183"/>
                  <a:gd name="connsiteX7" fmla="*/ 1128985 w 1128985"/>
                  <a:gd name="connsiteY7" fmla="*/ 1212183 h 1212183"/>
                  <a:gd name="connsiteX0" fmla="*/ 0 w 1128985"/>
                  <a:gd name="connsiteY0" fmla="*/ 1190954 h 1212183"/>
                  <a:gd name="connsiteX1" fmla="*/ 14112 w 1128985"/>
                  <a:gd name="connsiteY1" fmla="*/ 897579 h 1212183"/>
                  <a:gd name="connsiteX2" fmla="*/ 76554 w 1128985"/>
                  <a:gd name="connsiteY2" fmla="*/ 613667 h 1212183"/>
                  <a:gd name="connsiteX3" fmla="*/ 250832 w 1128985"/>
                  <a:gd name="connsiteY3" fmla="*/ 219261 h 1212183"/>
                  <a:gd name="connsiteX4" fmla="*/ 525441 w 1128985"/>
                  <a:gd name="connsiteY4" fmla="*/ 3385 h 1212183"/>
                  <a:gd name="connsiteX5" fmla="*/ 801018 w 1128985"/>
                  <a:gd name="connsiteY5" fmla="*/ 107742 h 1212183"/>
                  <a:gd name="connsiteX6" fmla="*/ 978872 w 1128985"/>
                  <a:gd name="connsiteY6" fmla="*/ 374005 h 1212183"/>
                  <a:gd name="connsiteX7" fmla="*/ 1079107 w 1128985"/>
                  <a:gd name="connsiteY7" fmla="*/ 754344 h 1212183"/>
                  <a:gd name="connsiteX8" fmla="*/ 1128985 w 1128985"/>
                  <a:gd name="connsiteY8" fmla="*/ 1212183 h 12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985" h="1212183">
                    <a:moveTo>
                      <a:pt x="0" y="1190954"/>
                    </a:moveTo>
                    <a:cubicBezTo>
                      <a:pt x="5880" y="1137326"/>
                      <a:pt x="1353" y="993793"/>
                      <a:pt x="14112" y="897579"/>
                    </a:cubicBezTo>
                    <a:cubicBezTo>
                      <a:pt x="26871" y="801365"/>
                      <a:pt x="37101" y="726720"/>
                      <a:pt x="76554" y="613667"/>
                    </a:cubicBezTo>
                    <a:cubicBezTo>
                      <a:pt x="116007" y="500614"/>
                      <a:pt x="176018" y="320975"/>
                      <a:pt x="250832" y="219261"/>
                    </a:cubicBezTo>
                    <a:cubicBezTo>
                      <a:pt x="325647" y="117547"/>
                      <a:pt x="433743" y="21971"/>
                      <a:pt x="525441" y="3385"/>
                    </a:cubicBezTo>
                    <a:cubicBezTo>
                      <a:pt x="617139" y="-15201"/>
                      <a:pt x="725446" y="45972"/>
                      <a:pt x="801018" y="107742"/>
                    </a:cubicBezTo>
                    <a:cubicBezTo>
                      <a:pt x="876590" y="169512"/>
                      <a:pt x="932524" y="266238"/>
                      <a:pt x="978872" y="374005"/>
                    </a:cubicBezTo>
                    <a:cubicBezTo>
                      <a:pt x="1025220" y="481772"/>
                      <a:pt x="1054088" y="614648"/>
                      <a:pt x="1079107" y="754344"/>
                    </a:cubicBezTo>
                    <a:cubicBezTo>
                      <a:pt x="1104126" y="894040"/>
                      <a:pt x="1120672" y="1119358"/>
                      <a:pt x="1128985" y="1212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1" name="Slide Number Placeholder 40">
            <a:extLst>
              <a:ext uri="{FF2B5EF4-FFF2-40B4-BE49-F238E27FC236}">
                <a16:creationId xmlns:a16="http://schemas.microsoft.com/office/drawing/2014/main" id="{19893FE0-6541-486C-A662-D192546E5DF2}"/>
              </a:ext>
            </a:extLst>
          </p:cNvPr>
          <p:cNvSpPr>
            <a:spLocks noGrp="1"/>
          </p:cNvSpPr>
          <p:nvPr>
            <p:ph type="sldNum" sz="quarter" idx="12"/>
          </p:nvPr>
        </p:nvSpPr>
        <p:spPr/>
        <p:txBody>
          <a:bodyPr/>
          <a:lstStyle/>
          <a:p>
            <a:fld id="{FC979110-9A6D-4025-8DF7-F19C46686E32}" type="slidenum">
              <a:rPr lang="en-US" smtClean="0"/>
              <a:t>37</a:t>
            </a:fld>
            <a:endParaRPr lang="en-US"/>
          </a:p>
        </p:txBody>
      </p:sp>
    </p:spTree>
    <p:extLst>
      <p:ext uri="{BB962C8B-B14F-4D97-AF65-F5344CB8AC3E}">
        <p14:creationId xmlns:p14="http://schemas.microsoft.com/office/powerpoint/2010/main" val="399827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487143-57B0-47E2-8CC5-4FA68610B98E}"/>
              </a:ext>
            </a:extLst>
          </p:cNvPr>
          <p:cNvSpPr txBox="1"/>
          <p:nvPr/>
        </p:nvSpPr>
        <p:spPr>
          <a:xfrm>
            <a:off x="1237958" y="231614"/>
            <a:ext cx="9415974" cy="1077218"/>
          </a:xfrm>
          <a:prstGeom prst="rect">
            <a:avLst/>
          </a:prstGeom>
          <a:noFill/>
        </p:spPr>
        <p:txBody>
          <a:bodyPr wrap="square" rtlCol="0">
            <a:spAutoFit/>
          </a:bodyPr>
          <a:lstStyle/>
          <a:p>
            <a:pPr algn="ctr"/>
            <a:r>
              <a:rPr lang="en-US" sz="3200" dirty="0"/>
              <a:t>For a spacecraft in space, the only way to release heat is by radiation.</a:t>
            </a:r>
          </a:p>
        </p:txBody>
      </p:sp>
      <p:pic>
        <p:nvPicPr>
          <p:cNvPr id="4" name="Picture 3">
            <a:extLst>
              <a:ext uri="{FF2B5EF4-FFF2-40B4-BE49-F238E27FC236}">
                <a16:creationId xmlns:a16="http://schemas.microsoft.com/office/drawing/2014/main" id="{1CD3C008-530B-496B-9EFB-FC4948EDEF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3807" y="1710508"/>
            <a:ext cx="4268259" cy="4268261"/>
          </a:xfrm>
          <a:prstGeom prst="rect">
            <a:avLst/>
          </a:prstGeom>
        </p:spPr>
      </p:pic>
      <p:sp>
        <p:nvSpPr>
          <p:cNvPr id="5" name="TextBox 4">
            <a:extLst>
              <a:ext uri="{FF2B5EF4-FFF2-40B4-BE49-F238E27FC236}">
                <a16:creationId xmlns:a16="http://schemas.microsoft.com/office/drawing/2014/main" id="{A103E992-9920-4C22-BE00-97FFBD08A951}"/>
              </a:ext>
            </a:extLst>
          </p:cNvPr>
          <p:cNvSpPr txBox="1"/>
          <p:nvPr/>
        </p:nvSpPr>
        <p:spPr>
          <a:xfrm>
            <a:off x="6823977" y="2310895"/>
            <a:ext cx="3674011" cy="2677656"/>
          </a:xfrm>
          <a:prstGeom prst="rect">
            <a:avLst/>
          </a:prstGeom>
          <a:noFill/>
        </p:spPr>
        <p:txBody>
          <a:bodyPr wrap="square" rtlCol="0">
            <a:spAutoFit/>
          </a:bodyPr>
          <a:lstStyle/>
          <a:p>
            <a:r>
              <a:rPr lang="en-US" sz="2400" dirty="0"/>
              <a:t>The Space Shuttle had to have huge </a:t>
            </a:r>
            <a:r>
              <a:rPr lang="en-US" sz="2400" b="1" dirty="0"/>
              <a:t>radiators</a:t>
            </a:r>
            <a:r>
              <a:rPr lang="en-US" sz="2400" dirty="0"/>
              <a:t> attached to the cargo bay doors so the heat generated by the onboard electrical systems could be shed into space.</a:t>
            </a:r>
          </a:p>
        </p:txBody>
      </p:sp>
      <p:sp>
        <p:nvSpPr>
          <p:cNvPr id="6" name="Rectangle: Rounded Corners 5">
            <a:extLst>
              <a:ext uri="{FF2B5EF4-FFF2-40B4-BE49-F238E27FC236}">
                <a16:creationId xmlns:a16="http://schemas.microsoft.com/office/drawing/2014/main" id="{025BB8AA-7A09-44BF-B160-8F5426FD37A5}"/>
              </a:ext>
            </a:extLst>
          </p:cNvPr>
          <p:cNvSpPr/>
          <p:nvPr/>
        </p:nvSpPr>
        <p:spPr>
          <a:xfrm rot="19345970">
            <a:off x="3606067" y="2042215"/>
            <a:ext cx="651011" cy="2532107"/>
          </a:xfrm>
          <a:prstGeom prst="roundRect">
            <a:avLst>
              <a:gd name="adj" fmla="val 30393"/>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57F996F-B094-4FCD-8176-0F38A072AE00}"/>
              </a:ext>
            </a:extLst>
          </p:cNvPr>
          <p:cNvSpPr/>
          <p:nvPr/>
        </p:nvSpPr>
        <p:spPr>
          <a:xfrm rot="19345970">
            <a:off x="2749892" y="2721661"/>
            <a:ext cx="651011" cy="2532107"/>
          </a:xfrm>
          <a:prstGeom prst="roundRect">
            <a:avLst>
              <a:gd name="adj" fmla="val 30393"/>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42462861-1031-42ED-8907-C8F3710FD82E}"/>
              </a:ext>
            </a:extLst>
          </p:cNvPr>
          <p:cNvSpPr>
            <a:spLocks noGrp="1"/>
          </p:cNvSpPr>
          <p:nvPr>
            <p:ph type="sldNum" sz="quarter" idx="12"/>
          </p:nvPr>
        </p:nvSpPr>
        <p:spPr/>
        <p:txBody>
          <a:bodyPr/>
          <a:lstStyle/>
          <a:p>
            <a:fld id="{FC979110-9A6D-4025-8DF7-F19C46686E32}" type="slidenum">
              <a:rPr lang="en-US" smtClean="0"/>
              <a:t>38</a:t>
            </a:fld>
            <a:endParaRPr lang="en-US"/>
          </a:p>
        </p:txBody>
      </p:sp>
    </p:spTree>
    <p:extLst>
      <p:ext uri="{BB962C8B-B14F-4D97-AF65-F5344CB8AC3E}">
        <p14:creationId xmlns:p14="http://schemas.microsoft.com/office/powerpoint/2010/main" val="236710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F2EAA-E885-4EFE-85E2-CDFD7F5D8F57}"/>
              </a:ext>
            </a:extLst>
          </p:cNvPr>
          <p:cNvSpPr txBox="1"/>
          <p:nvPr/>
        </p:nvSpPr>
        <p:spPr>
          <a:xfrm>
            <a:off x="2349305" y="253218"/>
            <a:ext cx="7019778" cy="584775"/>
          </a:xfrm>
          <a:prstGeom prst="rect">
            <a:avLst/>
          </a:prstGeom>
          <a:noFill/>
        </p:spPr>
        <p:txBody>
          <a:bodyPr wrap="square" rtlCol="0">
            <a:spAutoFit/>
          </a:bodyPr>
          <a:lstStyle/>
          <a:p>
            <a:pPr algn="ctr"/>
            <a:r>
              <a:rPr lang="en-US" sz="3200" dirty="0">
                <a:solidFill>
                  <a:srgbClr val="FF0000"/>
                </a:solidFill>
              </a:rPr>
              <a:t>Radiation “Reflection” and “Absorption”</a:t>
            </a:r>
          </a:p>
        </p:txBody>
      </p:sp>
      <p:pic>
        <p:nvPicPr>
          <p:cNvPr id="4" name="Picture 3">
            <a:extLst>
              <a:ext uri="{FF2B5EF4-FFF2-40B4-BE49-F238E27FC236}">
                <a16:creationId xmlns:a16="http://schemas.microsoft.com/office/drawing/2014/main" id="{085F4A1E-99FA-4F6E-BCE6-E7EBEE898B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2030" y="1186166"/>
            <a:ext cx="3413665" cy="2387025"/>
          </a:xfrm>
          <a:prstGeom prst="rect">
            <a:avLst/>
          </a:prstGeom>
        </p:spPr>
      </p:pic>
      <p:sp>
        <p:nvSpPr>
          <p:cNvPr id="5" name="TextBox 4">
            <a:extLst>
              <a:ext uri="{FF2B5EF4-FFF2-40B4-BE49-F238E27FC236}">
                <a16:creationId xmlns:a16="http://schemas.microsoft.com/office/drawing/2014/main" id="{4D2E2EDE-7AFE-4C6F-874C-4094C62701C5}"/>
              </a:ext>
            </a:extLst>
          </p:cNvPr>
          <p:cNvSpPr txBox="1"/>
          <p:nvPr/>
        </p:nvSpPr>
        <p:spPr>
          <a:xfrm>
            <a:off x="4192172" y="1038126"/>
            <a:ext cx="7287065" cy="2677656"/>
          </a:xfrm>
          <a:prstGeom prst="rect">
            <a:avLst/>
          </a:prstGeom>
          <a:noFill/>
        </p:spPr>
        <p:txBody>
          <a:bodyPr wrap="square" rtlCol="0">
            <a:spAutoFit/>
          </a:bodyPr>
          <a:lstStyle/>
          <a:p>
            <a:r>
              <a:rPr lang="en-US" sz="2400" dirty="0"/>
              <a:t>We see colors, because colored surfaces reflect certain colors (wavelengths of electromagnetic radiation) and absorb others.</a:t>
            </a:r>
          </a:p>
          <a:p>
            <a:endParaRPr lang="en-US" sz="2400" dirty="0"/>
          </a:p>
          <a:p>
            <a:r>
              <a:rPr lang="en-US" sz="2400" dirty="0"/>
              <a:t>A red plate looks red to our eye because the red paint reflects the red light and absorbs the other colors of the light spectrum (violet, yellow, etc.)</a:t>
            </a:r>
          </a:p>
        </p:txBody>
      </p:sp>
      <p:sp>
        <p:nvSpPr>
          <p:cNvPr id="6" name="TextBox 5">
            <a:extLst>
              <a:ext uri="{FF2B5EF4-FFF2-40B4-BE49-F238E27FC236}">
                <a16:creationId xmlns:a16="http://schemas.microsoft.com/office/drawing/2014/main" id="{B5DA5389-0B1F-4D20-86AD-4598D4E95C2C}"/>
              </a:ext>
            </a:extLst>
          </p:cNvPr>
          <p:cNvSpPr txBox="1"/>
          <p:nvPr/>
        </p:nvSpPr>
        <p:spPr>
          <a:xfrm>
            <a:off x="618978" y="3917532"/>
            <a:ext cx="10677379" cy="2308324"/>
          </a:xfrm>
          <a:prstGeom prst="rect">
            <a:avLst/>
          </a:prstGeom>
          <a:noFill/>
        </p:spPr>
        <p:txBody>
          <a:bodyPr wrap="square" rtlCol="0">
            <a:spAutoFit/>
          </a:bodyPr>
          <a:lstStyle/>
          <a:p>
            <a:r>
              <a:rPr lang="en-US" sz="2400" dirty="0"/>
              <a:t>A white plate looks white because it reflects nearly all of the color spectrum.  A black plate looks black because it doesn’t reflect much of the color spectrum.  If the light (a.k.a. radiation) is not being “reflected”, it is being “absorbed”.  When an object absorbs energy it will get hotter.</a:t>
            </a:r>
          </a:p>
          <a:p>
            <a:endParaRPr lang="en-US" sz="2400" dirty="0"/>
          </a:p>
          <a:p>
            <a:r>
              <a:rPr lang="en-US" sz="2400" dirty="0"/>
              <a:t>We can conduct an experiment to show this…</a:t>
            </a:r>
          </a:p>
        </p:txBody>
      </p:sp>
      <p:sp>
        <p:nvSpPr>
          <p:cNvPr id="3" name="Slide Number Placeholder 2">
            <a:extLst>
              <a:ext uri="{FF2B5EF4-FFF2-40B4-BE49-F238E27FC236}">
                <a16:creationId xmlns:a16="http://schemas.microsoft.com/office/drawing/2014/main" id="{847E535F-B472-45FD-8F51-1F6EDDAEE901}"/>
              </a:ext>
            </a:extLst>
          </p:cNvPr>
          <p:cNvSpPr>
            <a:spLocks noGrp="1"/>
          </p:cNvSpPr>
          <p:nvPr>
            <p:ph type="sldNum" sz="quarter" idx="12"/>
          </p:nvPr>
        </p:nvSpPr>
        <p:spPr/>
        <p:txBody>
          <a:bodyPr/>
          <a:lstStyle/>
          <a:p>
            <a:fld id="{FC979110-9A6D-4025-8DF7-F19C46686E32}" type="slidenum">
              <a:rPr lang="en-US" smtClean="0"/>
              <a:t>39</a:t>
            </a:fld>
            <a:endParaRPr lang="en-US"/>
          </a:p>
        </p:txBody>
      </p:sp>
    </p:spTree>
    <p:extLst>
      <p:ext uri="{BB962C8B-B14F-4D97-AF65-F5344CB8AC3E}">
        <p14:creationId xmlns:p14="http://schemas.microsoft.com/office/powerpoint/2010/main" val="259471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31E4EF-B3B8-422D-9099-781A04B727D0}"/>
              </a:ext>
            </a:extLst>
          </p:cNvPr>
          <p:cNvSpPr>
            <a:spLocks noGrp="1"/>
          </p:cNvSpPr>
          <p:nvPr>
            <p:ph type="sldNum" sz="quarter" idx="12"/>
          </p:nvPr>
        </p:nvSpPr>
        <p:spPr>
          <a:xfrm>
            <a:off x="8446901" y="6356350"/>
            <a:ext cx="3135086" cy="365125"/>
          </a:xfrm>
        </p:spPr>
        <p:txBody>
          <a:bodyPr/>
          <a:lstStyle/>
          <a:p>
            <a:fld id="{FC979110-9A6D-4025-8DF7-F19C46686E32}" type="slidenum">
              <a:rPr lang="en-US" smtClean="0"/>
              <a:t>4</a:t>
            </a:fld>
            <a:endParaRPr lang="en-US"/>
          </a:p>
        </p:txBody>
      </p:sp>
      <p:sp>
        <p:nvSpPr>
          <p:cNvPr id="3" name="TextBox 2">
            <a:extLst>
              <a:ext uri="{FF2B5EF4-FFF2-40B4-BE49-F238E27FC236}">
                <a16:creationId xmlns:a16="http://schemas.microsoft.com/office/drawing/2014/main" id="{38D618A2-EC04-4B2C-9ED6-F2263A0EFD6E}"/>
              </a:ext>
            </a:extLst>
          </p:cNvPr>
          <p:cNvSpPr txBox="1"/>
          <p:nvPr/>
        </p:nvSpPr>
        <p:spPr>
          <a:xfrm>
            <a:off x="3387969" y="376331"/>
            <a:ext cx="5416062" cy="584775"/>
          </a:xfrm>
          <a:prstGeom prst="rect">
            <a:avLst/>
          </a:prstGeom>
          <a:noFill/>
        </p:spPr>
        <p:txBody>
          <a:bodyPr wrap="square" rtlCol="0">
            <a:spAutoFit/>
          </a:bodyPr>
          <a:lstStyle/>
          <a:p>
            <a:r>
              <a:rPr lang="en-US" sz="3200" dirty="0">
                <a:solidFill>
                  <a:srgbClr val="FF0000"/>
                </a:solidFill>
              </a:rPr>
              <a:t>Heat Transfer (a.k.a. Heat Flow)</a:t>
            </a:r>
          </a:p>
        </p:txBody>
      </p:sp>
      <p:sp>
        <p:nvSpPr>
          <p:cNvPr id="4" name="TextBox 3">
            <a:extLst>
              <a:ext uri="{FF2B5EF4-FFF2-40B4-BE49-F238E27FC236}">
                <a16:creationId xmlns:a16="http://schemas.microsoft.com/office/drawing/2014/main" id="{9FD96552-0D37-4763-B918-3F3B0C210622}"/>
              </a:ext>
            </a:extLst>
          </p:cNvPr>
          <p:cNvSpPr txBox="1"/>
          <p:nvPr/>
        </p:nvSpPr>
        <p:spPr>
          <a:xfrm>
            <a:off x="798021" y="1226716"/>
            <a:ext cx="10507287"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Heat flows from areas of high temperatures towards areas of low temperatures.  </a:t>
            </a:r>
          </a:p>
        </p:txBody>
      </p:sp>
      <p:sp>
        <p:nvSpPr>
          <p:cNvPr id="5" name="TextBox 4">
            <a:extLst>
              <a:ext uri="{FF2B5EF4-FFF2-40B4-BE49-F238E27FC236}">
                <a16:creationId xmlns:a16="http://schemas.microsoft.com/office/drawing/2014/main" id="{40E02381-C432-4B06-AAD3-5811E95DAAD7}"/>
              </a:ext>
            </a:extLst>
          </p:cNvPr>
          <p:cNvSpPr txBox="1"/>
          <p:nvPr/>
        </p:nvSpPr>
        <p:spPr>
          <a:xfrm>
            <a:off x="798021" y="2409896"/>
            <a:ext cx="10507287"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rate of heat flow is a function of the temperature difference between the hot region and the cooler region.  The larger the temperature difference, the higher the flow of heat.</a:t>
            </a:r>
          </a:p>
        </p:txBody>
      </p:sp>
      <p:sp>
        <p:nvSpPr>
          <p:cNvPr id="6" name="TextBox 5">
            <a:extLst>
              <a:ext uri="{FF2B5EF4-FFF2-40B4-BE49-F238E27FC236}">
                <a16:creationId xmlns:a16="http://schemas.microsoft.com/office/drawing/2014/main" id="{200A6536-8A76-4217-ACA0-45BE1F278991}"/>
              </a:ext>
            </a:extLst>
          </p:cNvPr>
          <p:cNvSpPr txBox="1"/>
          <p:nvPr/>
        </p:nvSpPr>
        <p:spPr>
          <a:xfrm>
            <a:off x="798021" y="4074964"/>
            <a:ext cx="1050728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Thermal equilibrium is the condition where the heat entering a point is equal to the heat leaving a point.  Under these condition the temperature will no longer change.  This does not necessarily mean the object has the same temperature along its length.</a:t>
            </a:r>
          </a:p>
        </p:txBody>
      </p:sp>
    </p:spTree>
    <p:extLst>
      <p:ext uri="{BB962C8B-B14F-4D97-AF65-F5344CB8AC3E}">
        <p14:creationId xmlns:p14="http://schemas.microsoft.com/office/powerpoint/2010/main" val="255972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2D16A-9199-4D6C-8956-D1ED73FAEB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2154" y="1059076"/>
            <a:ext cx="3404382" cy="2553286"/>
          </a:xfrm>
          <a:prstGeom prst="rect">
            <a:avLst/>
          </a:prstGeom>
        </p:spPr>
      </p:pic>
      <p:pic>
        <p:nvPicPr>
          <p:cNvPr id="5" name="Picture 4">
            <a:extLst>
              <a:ext uri="{FF2B5EF4-FFF2-40B4-BE49-F238E27FC236}">
                <a16:creationId xmlns:a16="http://schemas.microsoft.com/office/drawing/2014/main" id="{B589D908-29EA-431D-B56B-9014A1630E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8779" y="3833445"/>
            <a:ext cx="3404382" cy="2553286"/>
          </a:xfrm>
          <a:prstGeom prst="rect">
            <a:avLst/>
          </a:prstGeom>
        </p:spPr>
      </p:pic>
      <p:sp>
        <p:nvSpPr>
          <p:cNvPr id="6" name="TextBox 5">
            <a:extLst>
              <a:ext uri="{FF2B5EF4-FFF2-40B4-BE49-F238E27FC236}">
                <a16:creationId xmlns:a16="http://schemas.microsoft.com/office/drawing/2014/main" id="{3AAB4221-575C-465A-810E-A23C2D182C3A}"/>
              </a:ext>
            </a:extLst>
          </p:cNvPr>
          <p:cNvSpPr txBox="1"/>
          <p:nvPr/>
        </p:nvSpPr>
        <p:spPr>
          <a:xfrm>
            <a:off x="3387969" y="178881"/>
            <a:ext cx="5416062" cy="584775"/>
          </a:xfrm>
          <a:prstGeom prst="rect">
            <a:avLst/>
          </a:prstGeom>
          <a:noFill/>
        </p:spPr>
        <p:txBody>
          <a:bodyPr wrap="square" rtlCol="0">
            <a:spAutoFit/>
          </a:bodyPr>
          <a:lstStyle/>
          <a:p>
            <a:pPr algn="ctr"/>
            <a:r>
              <a:rPr lang="en-US" sz="3200" dirty="0">
                <a:solidFill>
                  <a:srgbClr val="FF0000"/>
                </a:solidFill>
              </a:rPr>
              <a:t>Thermal Radiation Experiment</a:t>
            </a:r>
          </a:p>
        </p:txBody>
      </p:sp>
      <p:sp>
        <p:nvSpPr>
          <p:cNvPr id="7" name="TextBox 6">
            <a:extLst>
              <a:ext uri="{FF2B5EF4-FFF2-40B4-BE49-F238E27FC236}">
                <a16:creationId xmlns:a16="http://schemas.microsoft.com/office/drawing/2014/main" id="{1051A0C8-464E-4208-8CB3-654C2067C94D}"/>
              </a:ext>
            </a:extLst>
          </p:cNvPr>
          <p:cNvSpPr txBox="1"/>
          <p:nvPr/>
        </p:nvSpPr>
        <p:spPr>
          <a:xfrm>
            <a:off x="5098905" y="1059076"/>
            <a:ext cx="6400800" cy="5262979"/>
          </a:xfrm>
          <a:prstGeom prst="rect">
            <a:avLst/>
          </a:prstGeom>
          <a:noFill/>
        </p:spPr>
        <p:txBody>
          <a:bodyPr wrap="square" rtlCol="0">
            <a:spAutoFit/>
          </a:bodyPr>
          <a:lstStyle/>
          <a:p>
            <a:r>
              <a:rPr lang="en-US" sz="2400" dirty="0"/>
              <a:t>An experiment can be created to demonstrate how heat is radiated, reflected, and absorbed.  </a:t>
            </a:r>
          </a:p>
          <a:p>
            <a:endParaRPr lang="en-US" sz="2400" dirty="0"/>
          </a:p>
          <a:p>
            <a:r>
              <a:rPr lang="en-US" sz="2400" dirty="0"/>
              <a:t>This experiment uses an incandescent light bulb as the heat source.  Aluminum plates, one painted black and one white, serve as test objects.</a:t>
            </a:r>
          </a:p>
          <a:p>
            <a:endParaRPr lang="en-US" sz="2400" dirty="0"/>
          </a:p>
          <a:p>
            <a:r>
              <a:rPr lang="en-US" sz="2400" dirty="0"/>
              <a:t>Thermistors (electronic heat sensors) are attached to the backs of the plates.  Temperature data is displayed and stored on a computer.</a:t>
            </a:r>
          </a:p>
          <a:p>
            <a:endParaRPr lang="en-US" sz="2400" dirty="0"/>
          </a:p>
          <a:p>
            <a:r>
              <a:rPr lang="en-US" sz="2400" b="1" dirty="0"/>
              <a:t>Goal:</a:t>
            </a:r>
            <a:r>
              <a:rPr lang="en-US" sz="2400" dirty="0"/>
              <a:t>  To demonstrate heating due to thermal radiation and examine heat absorption as a function of plate color.</a:t>
            </a:r>
          </a:p>
        </p:txBody>
      </p:sp>
      <p:sp>
        <p:nvSpPr>
          <p:cNvPr id="2" name="Slide Number Placeholder 1">
            <a:extLst>
              <a:ext uri="{FF2B5EF4-FFF2-40B4-BE49-F238E27FC236}">
                <a16:creationId xmlns:a16="http://schemas.microsoft.com/office/drawing/2014/main" id="{244F054C-D0E2-4764-A34B-586563C93DCE}"/>
              </a:ext>
            </a:extLst>
          </p:cNvPr>
          <p:cNvSpPr>
            <a:spLocks noGrp="1"/>
          </p:cNvSpPr>
          <p:nvPr>
            <p:ph type="sldNum" sz="quarter" idx="12"/>
          </p:nvPr>
        </p:nvSpPr>
        <p:spPr/>
        <p:txBody>
          <a:bodyPr/>
          <a:lstStyle/>
          <a:p>
            <a:fld id="{FC979110-9A6D-4025-8DF7-F19C46686E32}" type="slidenum">
              <a:rPr lang="en-US" smtClean="0"/>
              <a:t>40</a:t>
            </a:fld>
            <a:endParaRPr lang="en-US"/>
          </a:p>
        </p:txBody>
      </p:sp>
    </p:spTree>
    <p:extLst>
      <p:ext uri="{BB962C8B-B14F-4D97-AF65-F5344CB8AC3E}">
        <p14:creationId xmlns:p14="http://schemas.microsoft.com/office/powerpoint/2010/main" val="35970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4102A-CB99-4FDF-A2C7-E8F71F1EF907}"/>
              </a:ext>
            </a:extLst>
          </p:cNvPr>
          <p:cNvSpPr txBox="1"/>
          <p:nvPr/>
        </p:nvSpPr>
        <p:spPr>
          <a:xfrm>
            <a:off x="1256713" y="1129211"/>
            <a:ext cx="9678573"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test plates are the same material (aluminum), thickness, and surface area.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There is no heat </a:t>
            </a:r>
            <a:r>
              <a:rPr lang="en-US" sz="2400" b="1" dirty="0"/>
              <a:t>conduction</a:t>
            </a:r>
            <a:r>
              <a:rPr lang="en-US" sz="2400" dirty="0"/>
              <a:t> path between the lightbulb and the test plates.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experiment is being conducted in a large room so any warm air that is generated by the hot lightbulb goes straight up and does not circulate around the test plates.  This means that there is no </a:t>
            </a:r>
            <a:r>
              <a:rPr lang="en-US" sz="2400" b="1" dirty="0"/>
              <a:t>convection</a:t>
            </a:r>
            <a:r>
              <a:rPr lang="en-US" sz="2400" dirty="0"/>
              <a:t> heating on the plates (if there is any, it is negligible).</a:t>
            </a:r>
            <a:endParaRPr lang="en-US" dirty="0"/>
          </a:p>
        </p:txBody>
      </p:sp>
      <p:sp>
        <p:nvSpPr>
          <p:cNvPr id="5" name="TextBox 4">
            <a:extLst>
              <a:ext uri="{FF2B5EF4-FFF2-40B4-BE49-F238E27FC236}">
                <a16:creationId xmlns:a16="http://schemas.microsoft.com/office/drawing/2014/main" id="{AA42876A-FA59-4D15-B62F-00AD25B159B8}"/>
              </a:ext>
            </a:extLst>
          </p:cNvPr>
          <p:cNvSpPr txBox="1"/>
          <p:nvPr/>
        </p:nvSpPr>
        <p:spPr>
          <a:xfrm>
            <a:off x="3387969" y="178881"/>
            <a:ext cx="5416062" cy="584775"/>
          </a:xfrm>
          <a:prstGeom prst="rect">
            <a:avLst/>
          </a:prstGeom>
          <a:noFill/>
        </p:spPr>
        <p:txBody>
          <a:bodyPr wrap="square" rtlCol="0">
            <a:spAutoFit/>
          </a:bodyPr>
          <a:lstStyle/>
          <a:p>
            <a:pPr algn="ctr"/>
            <a:r>
              <a:rPr lang="en-US" sz="3200" dirty="0">
                <a:solidFill>
                  <a:srgbClr val="FF0000"/>
                </a:solidFill>
              </a:rPr>
              <a:t>Thermal Radiation Experiment</a:t>
            </a:r>
          </a:p>
        </p:txBody>
      </p:sp>
      <p:sp>
        <p:nvSpPr>
          <p:cNvPr id="4" name="Slide Number Placeholder 3">
            <a:extLst>
              <a:ext uri="{FF2B5EF4-FFF2-40B4-BE49-F238E27FC236}">
                <a16:creationId xmlns:a16="http://schemas.microsoft.com/office/drawing/2014/main" id="{A7771D6A-0944-4402-951E-54B479B5DE2B}"/>
              </a:ext>
            </a:extLst>
          </p:cNvPr>
          <p:cNvSpPr>
            <a:spLocks noGrp="1"/>
          </p:cNvSpPr>
          <p:nvPr>
            <p:ph type="sldNum" sz="quarter" idx="12"/>
          </p:nvPr>
        </p:nvSpPr>
        <p:spPr/>
        <p:txBody>
          <a:bodyPr/>
          <a:lstStyle/>
          <a:p>
            <a:fld id="{FC979110-9A6D-4025-8DF7-F19C46686E32}" type="slidenum">
              <a:rPr lang="en-US" smtClean="0"/>
              <a:t>41</a:t>
            </a:fld>
            <a:endParaRPr lang="en-US"/>
          </a:p>
        </p:txBody>
      </p:sp>
    </p:spTree>
    <p:extLst>
      <p:ext uri="{BB962C8B-B14F-4D97-AF65-F5344CB8AC3E}">
        <p14:creationId xmlns:p14="http://schemas.microsoft.com/office/powerpoint/2010/main" val="198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3ACE2-05CB-4F4C-9864-817859FA28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448" y="284287"/>
            <a:ext cx="4647555" cy="6299393"/>
          </a:xfrm>
          <a:prstGeom prst="rect">
            <a:avLst/>
          </a:prstGeom>
        </p:spPr>
      </p:pic>
      <p:sp>
        <p:nvSpPr>
          <p:cNvPr id="5" name="TextBox 4">
            <a:extLst>
              <a:ext uri="{FF2B5EF4-FFF2-40B4-BE49-F238E27FC236}">
                <a16:creationId xmlns:a16="http://schemas.microsoft.com/office/drawing/2014/main" id="{E91051FF-2A80-47C1-88D4-6971D2B310CE}"/>
              </a:ext>
            </a:extLst>
          </p:cNvPr>
          <p:cNvSpPr txBox="1"/>
          <p:nvPr/>
        </p:nvSpPr>
        <p:spPr>
          <a:xfrm>
            <a:off x="6394999" y="1064029"/>
            <a:ext cx="4836622" cy="1569660"/>
          </a:xfrm>
          <a:prstGeom prst="rect">
            <a:avLst/>
          </a:prstGeom>
          <a:noFill/>
        </p:spPr>
        <p:txBody>
          <a:bodyPr wrap="square" rtlCol="0">
            <a:spAutoFit/>
          </a:bodyPr>
          <a:lstStyle/>
          <a:p>
            <a:r>
              <a:rPr lang="en-US" sz="2400" dirty="0"/>
              <a:t>Here, fog from a fog machine was used to visualize the convection current generated by the hot lightbulb.</a:t>
            </a:r>
          </a:p>
        </p:txBody>
      </p:sp>
      <p:sp>
        <p:nvSpPr>
          <p:cNvPr id="6" name="TextBox 5">
            <a:extLst>
              <a:ext uri="{FF2B5EF4-FFF2-40B4-BE49-F238E27FC236}">
                <a16:creationId xmlns:a16="http://schemas.microsoft.com/office/drawing/2014/main" id="{C3AF372B-1400-4D36-BA99-FE5A052D3C32}"/>
              </a:ext>
            </a:extLst>
          </p:cNvPr>
          <p:cNvSpPr txBox="1"/>
          <p:nvPr/>
        </p:nvSpPr>
        <p:spPr>
          <a:xfrm>
            <a:off x="6394999" y="2925359"/>
            <a:ext cx="4836622" cy="1938992"/>
          </a:xfrm>
          <a:prstGeom prst="rect">
            <a:avLst/>
          </a:prstGeom>
          <a:noFill/>
        </p:spPr>
        <p:txBody>
          <a:bodyPr wrap="square" rtlCol="0">
            <a:spAutoFit/>
          </a:bodyPr>
          <a:lstStyle/>
          <a:p>
            <a:r>
              <a:rPr lang="en-US" sz="2400" dirty="0"/>
              <a:t>While it’s a little difficult to see, the fog is being pulled up around the bulb and then ascending above the bulb.  There is no fog traversing laterally in any significant manner. </a:t>
            </a:r>
          </a:p>
        </p:txBody>
      </p:sp>
      <p:sp>
        <p:nvSpPr>
          <p:cNvPr id="3" name="Slide Number Placeholder 2">
            <a:extLst>
              <a:ext uri="{FF2B5EF4-FFF2-40B4-BE49-F238E27FC236}">
                <a16:creationId xmlns:a16="http://schemas.microsoft.com/office/drawing/2014/main" id="{99D87BAB-FD0B-4A80-99EA-88AAED9F1277}"/>
              </a:ext>
            </a:extLst>
          </p:cNvPr>
          <p:cNvSpPr>
            <a:spLocks noGrp="1"/>
          </p:cNvSpPr>
          <p:nvPr>
            <p:ph type="sldNum" sz="quarter" idx="12"/>
          </p:nvPr>
        </p:nvSpPr>
        <p:spPr/>
        <p:txBody>
          <a:bodyPr/>
          <a:lstStyle/>
          <a:p>
            <a:fld id="{FC979110-9A6D-4025-8DF7-F19C46686E32}" type="slidenum">
              <a:rPr lang="en-US" smtClean="0"/>
              <a:t>42</a:t>
            </a:fld>
            <a:endParaRPr lang="en-US"/>
          </a:p>
        </p:txBody>
      </p:sp>
    </p:spTree>
    <p:extLst>
      <p:ext uri="{BB962C8B-B14F-4D97-AF65-F5344CB8AC3E}">
        <p14:creationId xmlns:p14="http://schemas.microsoft.com/office/powerpoint/2010/main" val="219233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F302578-A656-46B8-908C-5AC0DBC12E4B}"/>
              </a:ext>
            </a:extLst>
          </p:cNvPr>
          <p:cNvGrpSpPr/>
          <p:nvPr/>
        </p:nvGrpSpPr>
        <p:grpSpPr>
          <a:xfrm>
            <a:off x="863632" y="929433"/>
            <a:ext cx="10423349" cy="3952056"/>
            <a:chOff x="737020" y="689316"/>
            <a:chExt cx="10423349" cy="3432517"/>
          </a:xfrm>
        </p:grpSpPr>
        <p:pic>
          <p:nvPicPr>
            <p:cNvPr id="5" name="Picture 4">
              <a:extLst>
                <a:ext uri="{FF2B5EF4-FFF2-40B4-BE49-F238E27FC236}">
                  <a16:creationId xmlns:a16="http://schemas.microsoft.com/office/drawing/2014/main" id="{4DFB83F4-1FB6-4DBF-869E-0D6F482B87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7020" y="689316"/>
              <a:ext cx="10423349" cy="3432517"/>
            </a:xfrm>
            <a:prstGeom prst="rect">
              <a:avLst/>
            </a:prstGeom>
          </p:spPr>
        </p:pic>
        <p:sp>
          <p:nvSpPr>
            <p:cNvPr id="6" name="TextBox 5">
              <a:extLst>
                <a:ext uri="{FF2B5EF4-FFF2-40B4-BE49-F238E27FC236}">
                  <a16:creationId xmlns:a16="http://schemas.microsoft.com/office/drawing/2014/main" id="{8E70A1F2-39C4-4372-8980-9075FE693BA4}"/>
                </a:ext>
              </a:extLst>
            </p:cNvPr>
            <p:cNvSpPr txBox="1"/>
            <p:nvPr/>
          </p:nvSpPr>
          <p:spPr>
            <a:xfrm>
              <a:off x="6693878" y="1372995"/>
              <a:ext cx="1814732" cy="461665"/>
            </a:xfrm>
            <a:prstGeom prst="rect">
              <a:avLst/>
            </a:prstGeom>
            <a:noFill/>
          </p:spPr>
          <p:txBody>
            <a:bodyPr wrap="square" rtlCol="0">
              <a:spAutoFit/>
            </a:bodyPr>
            <a:lstStyle/>
            <a:p>
              <a:r>
                <a:rPr lang="en-US" sz="2400" b="1" dirty="0">
                  <a:solidFill>
                    <a:srgbClr val="FFFF00"/>
                  </a:solidFill>
                </a:rPr>
                <a:t>Black Plate</a:t>
              </a:r>
            </a:p>
          </p:txBody>
        </p:sp>
        <p:sp>
          <p:nvSpPr>
            <p:cNvPr id="7" name="TextBox 6">
              <a:extLst>
                <a:ext uri="{FF2B5EF4-FFF2-40B4-BE49-F238E27FC236}">
                  <a16:creationId xmlns:a16="http://schemas.microsoft.com/office/drawing/2014/main" id="{BC703181-3CB2-484F-BEEC-FD055C9091C2}"/>
                </a:ext>
              </a:extLst>
            </p:cNvPr>
            <p:cNvSpPr txBox="1"/>
            <p:nvPr/>
          </p:nvSpPr>
          <p:spPr>
            <a:xfrm>
              <a:off x="6693878" y="2241451"/>
              <a:ext cx="1814732" cy="461665"/>
            </a:xfrm>
            <a:prstGeom prst="rect">
              <a:avLst/>
            </a:prstGeom>
            <a:noFill/>
          </p:spPr>
          <p:txBody>
            <a:bodyPr wrap="square" rtlCol="0">
              <a:spAutoFit/>
            </a:bodyPr>
            <a:lstStyle/>
            <a:p>
              <a:r>
                <a:rPr lang="en-US" sz="2400" b="1" dirty="0">
                  <a:solidFill>
                    <a:srgbClr val="FFFF00"/>
                  </a:solidFill>
                </a:rPr>
                <a:t>White Plate</a:t>
              </a:r>
            </a:p>
          </p:txBody>
        </p:sp>
        <p:sp>
          <p:nvSpPr>
            <p:cNvPr id="8" name="TextBox 7">
              <a:extLst>
                <a:ext uri="{FF2B5EF4-FFF2-40B4-BE49-F238E27FC236}">
                  <a16:creationId xmlns:a16="http://schemas.microsoft.com/office/drawing/2014/main" id="{307A213F-F200-42E2-BAEE-24DD3B938D1E}"/>
                </a:ext>
              </a:extLst>
            </p:cNvPr>
            <p:cNvSpPr txBox="1"/>
            <p:nvPr/>
          </p:nvSpPr>
          <p:spPr>
            <a:xfrm>
              <a:off x="912057" y="2104401"/>
              <a:ext cx="705727" cy="461665"/>
            </a:xfrm>
            <a:prstGeom prst="rect">
              <a:avLst/>
            </a:prstGeom>
            <a:noFill/>
          </p:spPr>
          <p:txBody>
            <a:bodyPr wrap="square" rtlCol="0">
              <a:spAutoFit/>
            </a:bodyPr>
            <a:lstStyle/>
            <a:p>
              <a:r>
                <a:rPr lang="en-US" sz="2400" b="1" dirty="0">
                  <a:solidFill>
                    <a:schemeClr val="bg1"/>
                  </a:solidFill>
                </a:rPr>
                <a:t>50</a:t>
              </a:r>
            </a:p>
          </p:txBody>
        </p:sp>
      </p:grpSp>
      <p:sp>
        <p:nvSpPr>
          <p:cNvPr id="10" name="TextBox 9">
            <a:extLst>
              <a:ext uri="{FF2B5EF4-FFF2-40B4-BE49-F238E27FC236}">
                <a16:creationId xmlns:a16="http://schemas.microsoft.com/office/drawing/2014/main" id="{7670B7BA-51D7-4A6E-B659-5014B6D5CB66}"/>
              </a:ext>
            </a:extLst>
          </p:cNvPr>
          <p:cNvSpPr txBox="1"/>
          <p:nvPr/>
        </p:nvSpPr>
        <p:spPr>
          <a:xfrm>
            <a:off x="3486443" y="253218"/>
            <a:ext cx="5416062" cy="584775"/>
          </a:xfrm>
          <a:prstGeom prst="rect">
            <a:avLst/>
          </a:prstGeom>
          <a:noFill/>
        </p:spPr>
        <p:txBody>
          <a:bodyPr wrap="square" rtlCol="0">
            <a:spAutoFit/>
          </a:bodyPr>
          <a:lstStyle/>
          <a:p>
            <a:pPr algn="ctr"/>
            <a:r>
              <a:rPr lang="en-US" sz="3200" dirty="0">
                <a:solidFill>
                  <a:srgbClr val="FF0000"/>
                </a:solidFill>
              </a:rPr>
              <a:t>Experimental Data (Trail #1)</a:t>
            </a:r>
          </a:p>
        </p:txBody>
      </p:sp>
      <p:sp>
        <p:nvSpPr>
          <p:cNvPr id="11" name="TextBox 10">
            <a:extLst>
              <a:ext uri="{FF2B5EF4-FFF2-40B4-BE49-F238E27FC236}">
                <a16:creationId xmlns:a16="http://schemas.microsoft.com/office/drawing/2014/main" id="{B08FEE06-859B-45CB-A3E3-064059DAA672}"/>
              </a:ext>
            </a:extLst>
          </p:cNvPr>
          <p:cNvSpPr txBox="1"/>
          <p:nvPr/>
        </p:nvSpPr>
        <p:spPr>
          <a:xfrm>
            <a:off x="884325" y="5085255"/>
            <a:ext cx="10423349" cy="1015663"/>
          </a:xfrm>
          <a:prstGeom prst="rect">
            <a:avLst/>
          </a:prstGeom>
          <a:noFill/>
        </p:spPr>
        <p:txBody>
          <a:bodyPr wrap="square" rtlCol="0">
            <a:spAutoFit/>
          </a:bodyPr>
          <a:lstStyle/>
          <a:p>
            <a:r>
              <a:rPr lang="en-US" sz="2000" dirty="0"/>
              <a:t>Original Trial #1 data potted on the computer screen in real time.  Notice the “noise” in the data which comes from extraneous electrical signals generated by the incandescent lightbulb.  Notice how the signal improves once the lightbulb is turned off and cooling begins.</a:t>
            </a:r>
          </a:p>
        </p:txBody>
      </p:sp>
      <p:sp>
        <p:nvSpPr>
          <p:cNvPr id="14" name="TextBox 13">
            <a:extLst>
              <a:ext uri="{FF2B5EF4-FFF2-40B4-BE49-F238E27FC236}">
                <a16:creationId xmlns:a16="http://schemas.microsoft.com/office/drawing/2014/main" id="{3499DC02-AC29-4FD7-9338-B595B62538F4}"/>
              </a:ext>
            </a:extLst>
          </p:cNvPr>
          <p:cNvSpPr txBox="1"/>
          <p:nvPr/>
        </p:nvSpPr>
        <p:spPr>
          <a:xfrm>
            <a:off x="5301183" y="1590768"/>
            <a:ext cx="1345805" cy="369332"/>
          </a:xfrm>
          <a:prstGeom prst="rect">
            <a:avLst/>
          </a:prstGeom>
          <a:noFill/>
        </p:spPr>
        <p:txBody>
          <a:bodyPr wrap="square" rtlCol="0">
            <a:spAutoFit/>
          </a:bodyPr>
          <a:lstStyle/>
          <a:p>
            <a:r>
              <a:rPr lang="en-US" b="1" dirty="0">
                <a:solidFill>
                  <a:schemeClr val="bg1"/>
                </a:solidFill>
              </a:rPr>
              <a:t>Max = 85</a:t>
            </a:r>
            <a:r>
              <a:rPr lang="en-US" b="1" dirty="0">
                <a:solidFill>
                  <a:schemeClr val="bg1"/>
                </a:solidFill>
                <a:latin typeface="Calibri" panose="020F0502020204030204" pitchFamily="34" charset="0"/>
                <a:cs typeface="Calibri" panose="020F0502020204030204" pitchFamily="34" charset="0"/>
              </a:rPr>
              <a:t>⁰</a:t>
            </a:r>
            <a:r>
              <a:rPr lang="en-US" b="1" dirty="0">
                <a:solidFill>
                  <a:schemeClr val="bg1"/>
                </a:solidFill>
              </a:rPr>
              <a:t> F</a:t>
            </a:r>
          </a:p>
        </p:txBody>
      </p:sp>
      <p:sp>
        <p:nvSpPr>
          <p:cNvPr id="15" name="TextBox 14">
            <a:extLst>
              <a:ext uri="{FF2B5EF4-FFF2-40B4-BE49-F238E27FC236}">
                <a16:creationId xmlns:a16="http://schemas.microsoft.com/office/drawing/2014/main" id="{7C1CD416-90F5-420E-A0D6-C7D78D667F4B}"/>
              </a:ext>
            </a:extLst>
          </p:cNvPr>
          <p:cNvSpPr txBox="1"/>
          <p:nvPr/>
        </p:nvSpPr>
        <p:spPr>
          <a:xfrm>
            <a:off x="5317996" y="2515024"/>
            <a:ext cx="1345804"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Max = 69⁰</a:t>
            </a:r>
            <a:r>
              <a:rPr lang="en-US" b="1" dirty="0">
                <a:solidFill>
                  <a:schemeClr val="bg1"/>
                </a:solidFill>
              </a:rPr>
              <a:t> F</a:t>
            </a:r>
          </a:p>
        </p:txBody>
      </p:sp>
      <p:sp>
        <p:nvSpPr>
          <p:cNvPr id="16" name="TextBox 15">
            <a:extLst>
              <a:ext uri="{FF2B5EF4-FFF2-40B4-BE49-F238E27FC236}">
                <a16:creationId xmlns:a16="http://schemas.microsoft.com/office/drawing/2014/main" id="{E652D863-5D29-40B2-96A1-5DF768CB6472}"/>
              </a:ext>
            </a:extLst>
          </p:cNvPr>
          <p:cNvSpPr txBox="1"/>
          <p:nvPr/>
        </p:nvSpPr>
        <p:spPr>
          <a:xfrm>
            <a:off x="2065603" y="2323256"/>
            <a:ext cx="71276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52⁰</a:t>
            </a:r>
            <a:r>
              <a:rPr lang="en-US" b="1" dirty="0">
                <a:solidFill>
                  <a:schemeClr val="bg1"/>
                </a:solidFill>
              </a:rPr>
              <a:t> F</a:t>
            </a:r>
          </a:p>
        </p:txBody>
      </p:sp>
      <p:sp>
        <p:nvSpPr>
          <p:cNvPr id="2" name="Slide Number Placeholder 1">
            <a:extLst>
              <a:ext uri="{FF2B5EF4-FFF2-40B4-BE49-F238E27FC236}">
                <a16:creationId xmlns:a16="http://schemas.microsoft.com/office/drawing/2014/main" id="{8817CBAF-E6A1-4FF6-8C3D-D071B1410482}"/>
              </a:ext>
            </a:extLst>
          </p:cNvPr>
          <p:cNvSpPr>
            <a:spLocks noGrp="1"/>
          </p:cNvSpPr>
          <p:nvPr>
            <p:ph type="sldNum" sz="quarter" idx="12"/>
          </p:nvPr>
        </p:nvSpPr>
        <p:spPr/>
        <p:txBody>
          <a:bodyPr/>
          <a:lstStyle/>
          <a:p>
            <a:fld id="{FC979110-9A6D-4025-8DF7-F19C46686E32}" type="slidenum">
              <a:rPr lang="en-US" smtClean="0"/>
              <a:t>43</a:t>
            </a:fld>
            <a:endParaRPr lang="en-US"/>
          </a:p>
        </p:txBody>
      </p:sp>
    </p:spTree>
    <p:extLst>
      <p:ext uri="{BB962C8B-B14F-4D97-AF65-F5344CB8AC3E}">
        <p14:creationId xmlns:p14="http://schemas.microsoft.com/office/powerpoint/2010/main" val="308487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BB1C43-FFF9-47A9-8D76-61AD67E88066}"/>
              </a:ext>
            </a:extLst>
          </p:cNvPr>
          <p:cNvPicPr>
            <a:picLocks noChangeAspect="1"/>
          </p:cNvPicPr>
          <p:nvPr/>
        </p:nvPicPr>
        <p:blipFill>
          <a:blip r:embed="rId2"/>
          <a:stretch>
            <a:fillRect/>
          </a:stretch>
        </p:blipFill>
        <p:spPr>
          <a:xfrm>
            <a:off x="971195" y="337457"/>
            <a:ext cx="9888306" cy="6183086"/>
          </a:xfrm>
          <a:prstGeom prst="rect">
            <a:avLst/>
          </a:prstGeom>
        </p:spPr>
      </p:pic>
      <p:cxnSp>
        <p:nvCxnSpPr>
          <p:cNvPr id="14" name="Straight Arrow Connector 13">
            <a:extLst>
              <a:ext uri="{FF2B5EF4-FFF2-40B4-BE49-F238E27FC236}">
                <a16:creationId xmlns:a16="http://schemas.microsoft.com/office/drawing/2014/main" id="{C9950F8C-4036-4746-974D-FE97BC412E9F}"/>
              </a:ext>
            </a:extLst>
          </p:cNvPr>
          <p:cNvCxnSpPr/>
          <p:nvPr/>
        </p:nvCxnSpPr>
        <p:spPr>
          <a:xfrm flipV="1">
            <a:off x="2574388" y="3429000"/>
            <a:ext cx="0" cy="50995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7057352-8663-4ACB-87C0-AA7FE6BC07DE}"/>
              </a:ext>
            </a:extLst>
          </p:cNvPr>
          <p:cNvCxnSpPr/>
          <p:nvPr/>
        </p:nvCxnSpPr>
        <p:spPr>
          <a:xfrm flipV="1">
            <a:off x="4845874" y="2783114"/>
            <a:ext cx="0" cy="509954"/>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C11F9BE-6CAC-412A-A676-0F1FFBFFC802}"/>
              </a:ext>
            </a:extLst>
          </p:cNvPr>
          <p:cNvSpPr txBox="1"/>
          <p:nvPr/>
        </p:nvSpPr>
        <p:spPr>
          <a:xfrm>
            <a:off x="2699657" y="3938954"/>
            <a:ext cx="1988456" cy="646331"/>
          </a:xfrm>
          <a:prstGeom prst="rect">
            <a:avLst/>
          </a:prstGeom>
          <a:solidFill>
            <a:schemeClr val="bg1"/>
          </a:solidFill>
        </p:spPr>
        <p:txBody>
          <a:bodyPr wrap="square" rtlCol="0">
            <a:spAutoFit/>
          </a:bodyPr>
          <a:lstStyle/>
          <a:p>
            <a:r>
              <a:rPr lang="en-US" dirty="0"/>
              <a:t>Lightbulb on at maximum intensity</a:t>
            </a:r>
          </a:p>
        </p:txBody>
      </p:sp>
      <p:sp>
        <p:nvSpPr>
          <p:cNvPr id="17" name="TextBox 16">
            <a:extLst>
              <a:ext uri="{FF2B5EF4-FFF2-40B4-BE49-F238E27FC236}">
                <a16:creationId xmlns:a16="http://schemas.microsoft.com/office/drawing/2014/main" id="{D57241D4-CF32-4730-B8AD-D36FBF69A99A}"/>
              </a:ext>
            </a:extLst>
          </p:cNvPr>
          <p:cNvSpPr txBox="1"/>
          <p:nvPr/>
        </p:nvSpPr>
        <p:spPr>
          <a:xfrm>
            <a:off x="4972878" y="3305908"/>
            <a:ext cx="2066539" cy="369332"/>
          </a:xfrm>
          <a:prstGeom prst="rect">
            <a:avLst/>
          </a:prstGeom>
          <a:solidFill>
            <a:schemeClr val="bg1"/>
          </a:solidFill>
        </p:spPr>
        <p:txBody>
          <a:bodyPr wrap="square" rtlCol="0">
            <a:spAutoFit/>
          </a:bodyPr>
          <a:lstStyle/>
          <a:p>
            <a:r>
              <a:rPr lang="en-US" dirty="0"/>
              <a:t>Lightbulb turned off</a:t>
            </a:r>
          </a:p>
        </p:txBody>
      </p:sp>
      <p:sp>
        <p:nvSpPr>
          <p:cNvPr id="18" name="TextBox 17">
            <a:extLst>
              <a:ext uri="{FF2B5EF4-FFF2-40B4-BE49-F238E27FC236}">
                <a16:creationId xmlns:a16="http://schemas.microsoft.com/office/drawing/2014/main" id="{8CB8A2D6-237D-489B-A403-782B4D4E2821}"/>
              </a:ext>
            </a:extLst>
          </p:cNvPr>
          <p:cNvSpPr txBox="1"/>
          <p:nvPr/>
        </p:nvSpPr>
        <p:spPr>
          <a:xfrm>
            <a:off x="2574388" y="1824225"/>
            <a:ext cx="1025149" cy="369332"/>
          </a:xfrm>
          <a:prstGeom prst="rect">
            <a:avLst/>
          </a:prstGeom>
          <a:solidFill>
            <a:schemeClr val="bg1"/>
          </a:solidFill>
        </p:spPr>
        <p:txBody>
          <a:bodyPr wrap="square" rtlCol="0">
            <a:spAutoFit/>
          </a:bodyPr>
          <a:lstStyle/>
          <a:p>
            <a:r>
              <a:rPr lang="en-US" dirty="0"/>
              <a:t>Heating</a:t>
            </a:r>
          </a:p>
        </p:txBody>
      </p:sp>
      <p:sp>
        <p:nvSpPr>
          <p:cNvPr id="19" name="TextBox 18">
            <a:extLst>
              <a:ext uri="{FF2B5EF4-FFF2-40B4-BE49-F238E27FC236}">
                <a16:creationId xmlns:a16="http://schemas.microsoft.com/office/drawing/2014/main" id="{66FCD37E-23AE-47F9-8705-A5C673F81D82}"/>
              </a:ext>
            </a:extLst>
          </p:cNvPr>
          <p:cNvSpPr txBox="1"/>
          <p:nvPr/>
        </p:nvSpPr>
        <p:spPr>
          <a:xfrm>
            <a:off x="6631131" y="2310453"/>
            <a:ext cx="1025149" cy="369332"/>
          </a:xfrm>
          <a:prstGeom prst="rect">
            <a:avLst/>
          </a:prstGeom>
          <a:solidFill>
            <a:schemeClr val="bg1"/>
          </a:solidFill>
        </p:spPr>
        <p:txBody>
          <a:bodyPr wrap="square" rtlCol="0">
            <a:spAutoFit/>
          </a:bodyPr>
          <a:lstStyle/>
          <a:p>
            <a:r>
              <a:rPr lang="en-US" dirty="0"/>
              <a:t>Cooling</a:t>
            </a:r>
          </a:p>
        </p:txBody>
      </p:sp>
      <p:sp>
        <p:nvSpPr>
          <p:cNvPr id="20" name="TextBox 19">
            <a:extLst>
              <a:ext uri="{FF2B5EF4-FFF2-40B4-BE49-F238E27FC236}">
                <a16:creationId xmlns:a16="http://schemas.microsoft.com/office/drawing/2014/main" id="{3AF431C7-6F5C-4854-A267-B2810C4EDBFE}"/>
              </a:ext>
            </a:extLst>
          </p:cNvPr>
          <p:cNvSpPr txBox="1"/>
          <p:nvPr/>
        </p:nvSpPr>
        <p:spPr>
          <a:xfrm>
            <a:off x="5108767" y="1280720"/>
            <a:ext cx="5315391" cy="646331"/>
          </a:xfrm>
          <a:prstGeom prst="rect">
            <a:avLst/>
          </a:prstGeom>
          <a:solidFill>
            <a:schemeClr val="bg1"/>
          </a:solidFill>
        </p:spPr>
        <p:txBody>
          <a:bodyPr wrap="square" rtlCol="0">
            <a:spAutoFit/>
          </a:bodyPr>
          <a:lstStyle/>
          <a:p>
            <a:r>
              <a:rPr lang="en-US" dirty="0">
                <a:solidFill>
                  <a:srgbClr val="FF0000"/>
                </a:solidFill>
              </a:rPr>
              <a:t>This was </a:t>
            </a:r>
            <a:r>
              <a:rPr lang="en-US" b="1" dirty="0">
                <a:solidFill>
                  <a:srgbClr val="FF0000"/>
                </a:solidFill>
              </a:rPr>
              <a:t>Trial #2</a:t>
            </a:r>
            <a:r>
              <a:rPr lang="en-US" dirty="0">
                <a:solidFill>
                  <a:srgbClr val="FF0000"/>
                </a:solidFill>
              </a:rPr>
              <a:t>.  The maximum temperature is higher than Trial #1 because the lightbulb was left on longer…</a:t>
            </a:r>
          </a:p>
        </p:txBody>
      </p:sp>
      <p:sp>
        <p:nvSpPr>
          <p:cNvPr id="3" name="Slide Number Placeholder 2">
            <a:extLst>
              <a:ext uri="{FF2B5EF4-FFF2-40B4-BE49-F238E27FC236}">
                <a16:creationId xmlns:a16="http://schemas.microsoft.com/office/drawing/2014/main" id="{CB8F99C0-3A01-43A7-BB7E-A19C88E9FBD9}"/>
              </a:ext>
            </a:extLst>
          </p:cNvPr>
          <p:cNvSpPr>
            <a:spLocks noGrp="1"/>
          </p:cNvSpPr>
          <p:nvPr>
            <p:ph type="sldNum" sz="quarter" idx="12"/>
          </p:nvPr>
        </p:nvSpPr>
        <p:spPr/>
        <p:txBody>
          <a:bodyPr/>
          <a:lstStyle/>
          <a:p>
            <a:fld id="{FC979110-9A6D-4025-8DF7-F19C46686E32}" type="slidenum">
              <a:rPr lang="en-US" smtClean="0"/>
              <a:t>44</a:t>
            </a:fld>
            <a:endParaRPr lang="en-US"/>
          </a:p>
        </p:txBody>
      </p:sp>
    </p:spTree>
    <p:extLst>
      <p:ext uri="{BB962C8B-B14F-4D97-AF65-F5344CB8AC3E}">
        <p14:creationId xmlns:p14="http://schemas.microsoft.com/office/powerpoint/2010/main" val="4269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59A90-E9EF-4CF2-904A-9306391BF6E8}"/>
              </a:ext>
            </a:extLst>
          </p:cNvPr>
          <p:cNvSpPr txBox="1"/>
          <p:nvPr/>
        </p:nvSpPr>
        <p:spPr>
          <a:xfrm>
            <a:off x="757715" y="2849313"/>
            <a:ext cx="6561504" cy="1200329"/>
          </a:xfrm>
          <a:prstGeom prst="rect">
            <a:avLst/>
          </a:prstGeom>
          <a:noFill/>
        </p:spPr>
        <p:txBody>
          <a:bodyPr wrap="square" rtlCol="0">
            <a:spAutoFit/>
          </a:bodyPr>
          <a:lstStyle/>
          <a:p>
            <a:pPr marL="457200" indent="-457200">
              <a:buAutoNum type="arabicPeriod" startAt="3"/>
            </a:pPr>
            <a:r>
              <a:rPr lang="en-US" sz="2400" dirty="0"/>
              <a:t>Both plates ended up at the same temperature after cooling, but the Black Plate started at a higher temperature.</a:t>
            </a:r>
          </a:p>
        </p:txBody>
      </p:sp>
      <p:sp>
        <p:nvSpPr>
          <p:cNvPr id="4" name="TextBox 3">
            <a:extLst>
              <a:ext uri="{FF2B5EF4-FFF2-40B4-BE49-F238E27FC236}">
                <a16:creationId xmlns:a16="http://schemas.microsoft.com/office/drawing/2014/main" id="{2183650B-D9D1-42A3-81E4-30E2C0C1131E}"/>
              </a:ext>
            </a:extLst>
          </p:cNvPr>
          <p:cNvSpPr txBox="1"/>
          <p:nvPr/>
        </p:nvSpPr>
        <p:spPr>
          <a:xfrm>
            <a:off x="757715" y="1916340"/>
            <a:ext cx="6561504" cy="830997"/>
          </a:xfrm>
          <a:prstGeom prst="rect">
            <a:avLst/>
          </a:prstGeom>
          <a:noFill/>
        </p:spPr>
        <p:txBody>
          <a:bodyPr wrap="square" rtlCol="0">
            <a:spAutoFit/>
          </a:bodyPr>
          <a:lstStyle/>
          <a:p>
            <a:pPr marL="457200" indent="-457200">
              <a:buAutoNum type="arabicPeriod" startAt="2"/>
            </a:pPr>
            <a:r>
              <a:rPr lang="en-US" sz="2400" dirty="0"/>
              <a:t>The Black Plate’s temperature rose faster and ultimately got hotter.</a:t>
            </a:r>
          </a:p>
        </p:txBody>
      </p:sp>
      <p:sp>
        <p:nvSpPr>
          <p:cNvPr id="5" name="TextBox 4">
            <a:extLst>
              <a:ext uri="{FF2B5EF4-FFF2-40B4-BE49-F238E27FC236}">
                <a16:creationId xmlns:a16="http://schemas.microsoft.com/office/drawing/2014/main" id="{93A76CE5-2A6B-475A-A803-680B7781A99B}"/>
              </a:ext>
            </a:extLst>
          </p:cNvPr>
          <p:cNvSpPr txBox="1"/>
          <p:nvPr/>
        </p:nvSpPr>
        <p:spPr>
          <a:xfrm>
            <a:off x="2751832" y="226040"/>
            <a:ext cx="6688335" cy="584775"/>
          </a:xfrm>
          <a:prstGeom prst="rect">
            <a:avLst/>
          </a:prstGeom>
          <a:noFill/>
        </p:spPr>
        <p:txBody>
          <a:bodyPr wrap="square" rtlCol="0">
            <a:spAutoFit/>
          </a:bodyPr>
          <a:lstStyle/>
          <a:p>
            <a:pPr algn="ctr"/>
            <a:r>
              <a:rPr lang="en-US" sz="3200" dirty="0">
                <a:solidFill>
                  <a:srgbClr val="FF0000"/>
                </a:solidFill>
              </a:rPr>
              <a:t>Radiation Experiment - Observations</a:t>
            </a:r>
          </a:p>
        </p:txBody>
      </p:sp>
      <p:sp>
        <p:nvSpPr>
          <p:cNvPr id="6" name="TextBox 5">
            <a:extLst>
              <a:ext uri="{FF2B5EF4-FFF2-40B4-BE49-F238E27FC236}">
                <a16:creationId xmlns:a16="http://schemas.microsoft.com/office/drawing/2014/main" id="{95AA2255-B695-424C-BEC1-B18CE572011E}"/>
              </a:ext>
            </a:extLst>
          </p:cNvPr>
          <p:cNvSpPr txBox="1"/>
          <p:nvPr/>
        </p:nvSpPr>
        <p:spPr>
          <a:xfrm>
            <a:off x="757715" y="5545334"/>
            <a:ext cx="6561504" cy="461665"/>
          </a:xfrm>
          <a:prstGeom prst="rect">
            <a:avLst/>
          </a:prstGeom>
          <a:noFill/>
        </p:spPr>
        <p:txBody>
          <a:bodyPr wrap="square" rtlCol="0">
            <a:spAutoFit/>
          </a:bodyPr>
          <a:lstStyle/>
          <a:p>
            <a:pPr marL="457200" indent="-457200">
              <a:buAutoNum type="arabicPeriod" startAt="5"/>
            </a:pPr>
            <a:r>
              <a:rPr lang="en-US" sz="2400" dirty="0"/>
              <a:t>The heating and cooling lines are not linear.</a:t>
            </a:r>
          </a:p>
        </p:txBody>
      </p:sp>
      <p:pic>
        <p:nvPicPr>
          <p:cNvPr id="7" name="Picture 6">
            <a:extLst>
              <a:ext uri="{FF2B5EF4-FFF2-40B4-BE49-F238E27FC236}">
                <a16:creationId xmlns:a16="http://schemas.microsoft.com/office/drawing/2014/main" id="{6F93C147-4727-4A77-90FB-DF481BF347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86220" y="1603490"/>
            <a:ext cx="4461828" cy="3651019"/>
          </a:xfrm>
          <a:prstGeom prst="rect">
            <a:avLst/>
          </a:prstGeom>
        </p:spPr>
      </p:pic>
      <p:sp>
        <p:nvSpPr>
          <p:cNvPr id="8" name="TextBox 7">
            <a:extLst>
              <a:ext uri="{FF2B5EF4-FFF2-40B4-BE49-F238E27FC236}">
                <a16:creationId xmlns:a16="http://schemas.microsoft.com/office/drawing/2014/main" id="{C260220B-9881-41DB-825D-806BE0F65CB4}"/>
              </a:ext>
            </a:extLst>
          </p:cNvPr>
          <p:cNvSpPr txBox="1"/>
          <p:nvPr/>
        </p:nvSpPr>
        <p:spPr>
          <a:xfrm>
            <a:off x="757715" y="1008372"/>
            <a:ext cx="6561504" cy="830997"/>
          </a:xfrm>
          <a:prstGeom prst="rect">
            <a:avLst/>
          </a:prstGeom>
          <a:noFill/>
        </p:spPr>
        <p:txBody>
          <a:bodyPr wrap="square" rtlCol="0">
            <a:spAutoFit/>
          </a:bodyPr>
          <a:lstStyle/>
          <a:p>
            <a:pPr marL="457200" indent="-457200">
              <a:buAutoNum type="arabicPeriod"/>
            </a:pPr>
            <a:r>
              <a:rPr lang="en-US" sz="2400" dirty="0"/>
              <a:t>The temperature of the plates increased when the light bulb was turned on.</a:t>
            </a:r>
          </a:p>
        </p:txBody>
      </p:sp>
      <p:sp>
        <p:nvSpPr>
          <p:cNvPr id="9" name="TextBox 8">
            <a:extLst>
              <a:ext uri="{FF2B5EF4-FFF2-40B4-BE49-F238E27FC236}">
                <a16:creationId xmlns:a16="http://schemas.microsoft.com/office/drawing/2014/main" id="{46BADBC5-B6A7-4EC8-9501-AA28F12A5197}"/>
              </a:ext>
            </a:extLst>
          </p:cNvPr>
          <p:cNvSpPr txBox="1"/>
          <p:nvPr/>
        </p:nvSpPr>
        <p:spPr>
          <a:xfrm>
            <a:off x="757715" y="4147448"/>
            <a:ext cx="6561504" cy="1200329"/>
          </a:xfrm>
          <a:prstGeom prst="rect">
            <a:avLst/>
          </a:prstGeom>
          <a:noFill/>
        </p:spPr>
        <p:txBody>
          <a:bodyPr wrap="square" rtlCol="0">
            <a:spAutoFit/>
          </a:bodyPr>
          <a:lstStyle/>
          <a:p>
            <a:pPr marL="457200" indent="-457200">
              <a:buAutoNum type="arabicPeriod" startAt="4"/>
            </a:pPr>
            <a:r>
              <a:rPr lang="en-US" sz="2400" dirty="0"/>
              <a:t>Once the two plates reached a similar temperature after cooling, the cooling rates became similar.</a:t>
            </a:r>
          </a:p>
        </p:txBody>
      </p:sp>
      <p:sp>
        <p:nvSpPr>
          <p:cNvPr id="10" name="Slide Number Placeholder 9">
            <a:extLst>
              <a:ext uri="{FF2B5EF4-FFF2-40B4-BE49-F238E27FC236}">
                <a16:creationId xmlns:a16="http://schemas.microsoft.com/office/drawing/2014/main" id="{DD8F155C-2FBD-48CD-AA8D-1857A9EA9E00}"/>
              </a:ext>
            </a:extLst>
          </p:cNvPr>
          <p:cNvSpPr>
            <a:spLocks noGrp="1"/>
          </p:cNvSpPr>
          <p:nvPr>
            <p:ph type="sldNum" sz="quarter" idx="12"/>
          </p:nvPr>
        </p:nvSpPr>
        <p:spPr/>
        <p:txBody>
          <a:bodyPr/>
          <a:lstStyle/>
          <a:p>
            <a:fld id="{FC979110-9A6D-4025-8DF7-F19C46686E32}" type="slidenum">
              <a:rPr lang="en-US" smtClean="0"/>
              <a:t>45</a:t>
            </a:fld>
            <a:endParaRPr lang="en-US"/>
          </a:p>
        </p:txBody>
      </p:sp>
    </p:spTree>
    <p:extLst>
      <p:ext uri="{BB962C8B-B14F-4D97-AF65-F5344CB8AC3E}">
        <p14:creationId xmlns:p14="http://schemas.microsoft.com/office/powerpoint/2010/main" val="32535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59A90-E9EF-4CF2-904A-9306391BF6E8}"/>
              </a:ext>
            </a:extLst>
          </p:cNvPr>
          <p:cNvSpPr txBox="1"/>
          <p:nvPr/>
        </p:nvSpPr>
        <p:spPr>
          <a:xfrm>
            <a:off x="884326" y="3222745"/>
            <a:ext cx="10285422" cy="1754326"/>
          </a:xfrm>
          <a:prstGeom prst="rect">
            <a:avLst/>
          </a:prstGeom>
          <a:noFill/>
        </p:spPr>
        <p:txBody>
          <a:bodyPr wrap="square" rtlCol="0">
            <a:spAutoFit/>
          </a:bodyPr>
          <a:lstStyle/>
          <a:p>
            <a:pPr marL="457200" indent="-457200">
              <a:buAutoNum type="arabicPeriod" startAt="3"/>
            </a:pPr>
            <a:r>
              <a:rPr lang="en-US" sz="2400" dirty="0"/>
              <a:t>Since the Black Plate’s cooling line has a larger negative slope (its steeper) , its cooling rate was higher.  This could be due to two factors:</a:t>
            </a:r>
          </a:p>
          <a:p>
            <a:pPr marL="1377950" lvl="1" indent="-457200">
              <a:buFont typeface="+mj-lt"/>
              <a:buAutoNum type="alphaLcPeriod"/>
            </a:pPr>
            <a:r>
              <a:rPr lang="en-US" sz="2000" dirty="0"/>
              <a:t>The black coloring radiated heat faster</a:t>
            </a:r>
          </a:p>
          <a:p>
            <a:pPr marL="1377950" lvl="1" indent="-457200">
              <a:buFont typeface="+mj-lt"/>
              <a:buAutoNum type="alphaLcPeriod"/>
            </a:pPr>
            <a:r>
              <a:rPr lang="en-US" sz="2000" dirty="0"/>
              <a:t>The higher temperature between the Black Plate and the ambient air caused the plate to transfer heat to the air faster – thus cooling at a higher rate  </a:t>
            </a:r>
          </a:p>
        </p:txBody>
      </p:sp>
      <p:sp>
        <p:nvSpPr>
          <p:cNvPr id="4" name="TextBox 3">
            <a:extLst>
              <a:ext uri="{FF2B5EF4-FFF2-40B4-BE49-F238E27FC236}">
                <a16:creationId xmlns:a16="http://schemas.microsoft.com/office/drawing/2014/main" id="{2183650B-D9D1-42A3-81E4-30E2C0C1131E}"/>
              </a:ext>
            </a:extLst>
          </p:cNvPr>
          <p:cNvSpPr txBox="1"/>
          <p:nvPr/>
        </p:nvSpPr>
        <p:spPr>
          <a:xfrm>
            <a:off x="884326" y="2167000"/>
            <a:ext cx="10285422" cy="830997"/>
          </a:xfrm>
          <a:prstGeom prst="rect">
            <a:avLst/>
          </a:prstGeom>
          <a:noFill/>
        </p:spPr>
        <p:txBody>
          <a:bodyPr wrap="square" rtlCol="0">
            <a:spAutoFit/>
          </a:bodyPr>
          <a:lstStyle/>
          <a:p>
            <a:pPr marL="457200" indent="-457200">
              <a:buAutoNum type="arabicPeriod" startAt="2"/>
            </a:pPr>
            <a:r>
              <a:rPr lang="en-US" sz="2400" dirty="0"/>
              <a:t>Since the Black Plate got hotter, it must have absorbed more of the electromagnetic radiation and thus more heat.</a:t>
            </a:r>
          </a:p>
        </p:txBody>
      </p:sp>
      <p:sp>
        <p:nvSpPr>
          <p:cNvPr id="5" name="TextBox 4">
            <a:extLst>
              <a:ext uri="{FF2B5EF4-FFF2-40B4-BE49-F238E27FC236}">
                <a16:creationId xmlns:a16="http://schemas.microsoft.com/office/drawing/2014/main" id="{93A76CE5-2A6B-475A-A803-680B7781A99B}"/>
              </a:ext>
            </a:extLst>
          </p:cNvPr>
          <p:cNvSpPr txBox="1"/>
          <p:nvPr/>
        </p:nvSpPr>
        <p:spPr>
          <a:xfrm>
            <a:off x="2916595" y="196899"/>
            <a:ext cx="6358810" cy="584775"/>
          </a:xfrm>
          <a:prstGeom prst="rect">
            <a:avLst/>
          </a:prstGeom>
          <a:noFill/>
        </p:spPr>
        <p:txBody>
          <a:bodyPr wrap="square" rtlCol="0">
            <a:spAutoFit/>
          </a:bodyPr>
          <a:lstStyle/>
          <a:p>
            <a:pPr algn="ctr"/>
            <a:r>
              <a:rPr lang="en-US" sz="3200" dirty="0">
                <a:solidFill>
                  <a:srgbClr val="FF0000"/>
                </a:solidFill>
              </a:rPr>
              <a:t>Radiation Experiment - Conclusions</a:t>
            </a:r>
          </a:p>
        </p:txBody>
      </p:sp>
      <p:sp>
        <p:nvSpPr>
          <p:cNvPr id="8" name="TextBox 7">
            <a:extLst>
              <a:ext uri="{FF2B5EF4-FFF2-40B4-BE49-F238E27FC236}">
                <a16:creationId xmlns:a16="http://schemas.microsoft.com/office/drawing/2014/main" id="{C260220B-9881-41DB-825D-806BE0F65CB4}"/>
              </a:ext>
            </a:extLst>
          </p:cNvPr>
          <p:cNvSpPr txBox="1"/>
          <p:nvPr/>
        </p:nvSpPr>
        <p:spPr>
          <a:xfrm>
            <a:off x="884326" y="1141374"/>
            <a:ext cx="10285422" cy="830997"/>
          </a:xfrm>
          <a:prstGeom prst="rect">
            <a:avLst/>
          </a:prstGeom>
          <a:noFill/>
        </p:spPr>
        <p:txBody>
          <a:bodyPr wrap="square" rtlCol="0">
            <a:spAutoFit/>
          </a:bodyPr>
          <a:lstStyle/>
          <a:p>
            <a:pPr marL="457200" indent="-457200">
              <a:buAutoNum type="arabicPeriod"/>
            </a:pPr>
            <a:r>
              <a:rPr lang="en-US" sz="2400" dirty="0"/>
              <a:t>Since there is no convection or conduction, the plates must have been heated by electromagnetic radiation being generated by the lightbulb.</a:t>
            </a:r>
          </a:p>
        </p:txBody>
      </p:sp>
      <p:sp>
        <p:nvSpPr>
          <p:cNvPr id="7" name="TextBox 6">
            <a:extLst>
              <a:ext uri="{FF2B5EF4-FFF2-40B4-BE49-F238E27FC236}">
                <a16:creationId xmlns:a16="http://schemas.microsoft.com/office/drawing/2014/main" id="{EDBCDC98-E4B8-4776-B43F-BDB6522C2448}"/>
              </a:ext>
            </a:extLst>
          </p:cNvPr>
          <p:cNvSpPr txBox="1"/>
          <p:nvPr/>
        </p:nvSpPr>
        <p:spPr>
          <a:xfrm>
            <a:off x="1230284" y="5336771"/>
            <a:ext cx="9160625" cy="461665"/>
          </a:xfrm>
          <a:prstGeom prst="rect">
            <a:avLst/>
          </a:prstGeom>
          <a:noFill/>
        </p:spPr>
        <p:txBody>
          <a:bodyPr wrap="square" rtlCol="0">
            <a:spAutoFit/>
          </a:bodyPr>
          <a:lstStyle/>
          <a:p>
            <a:r>
              <a:rPr lang="en-US" sz="2400" dirty="0">
                <a:solidFill>
                  <a:srgbClr val="FF0000"/>
                </a:solidFill>
              </a:rPr>
              <a:t>An experiment can be conducted to further investigate Conclusion #3…</a:t>
            </a:r>
          </a:p>
        </p:txBody>
      </p:sp>
      <p:sp>
        <p:nvSpPr>
          <p:cNvPr id="6" name="Slide Number Placeholder 5">
            <a:extLst>
              <a:ext uri="{FF2B5EF4-FFF2-40B4-BE49-F238E27FC236}">
                <a16:creationId xmlns:a16="http://schemas.microsoft.com/office/drawing/2014/main" id="{9FE8533A-81BE-4A1D-8FDE-F53D343FB8B1}"/>
              </a:ext>
            </a:extLst>
          </p:cNvPr>
          <p:cNvSpPr>
            <a:spLocks noGrp="1"/>
          </p:cNvSpPr>
          <p:nvPr>
            <p:ph type="sldNum" sz="quarter" idx="12"/>
          </p:nvPr>
        </p:nvSpPr>
        <p:spPr/>
        <p:txBody>
          <a:bodyPr/>
          <a:lstStyle/>
          <a:p>
            <a:fld id="{FC979110-9A6D-4025-8DF7-F19C46686E32}" type="slidenum">
              <a:rPr lang="en-US" smtClean="0"/>
              <a:t>46</a:t>
            </a:fld>
            <a:endParaRPr lang="en-US"/>
          </a:p>
        </p:txBody>
      </p:sp>
    </p:spTree>
    <p:extLst>
      <p:ext uri="{BB962C8B-B14F-4D97-AF65-F5344CB8AC3E}">
        <p14:creationId xmlns:p14="http://schemas.microsoft.com/office/powerpoint/2010/main" val="254655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AA2255-B695-424C-BEC1-B18CE572011E}"/>
              </a:ext>
            </a:extLst>
          </p:cNvPr>
          <p:cNvSpPr txBox="1"/>
          <p:nvPr/>
        </p:nvSpPr>
        <p:spPr>
          <a:xfrm>
            <a:off x="953289" y="1242681"/>
            <a:ext cx="10285422" cy="3046988"/>
          </a:xfrm>
          <a:prstGeom prst="rect">
            <a:avLst/>
          </a:prstGeom>
          <a:noFill/>
        </p:spPr>
        <p:txBody>
          <a:bodyPr wrap="square" rtlCol="0">
            <a:spAutoFit/>
          </a:bodyPr>
          <a:lstStyle/>
          <a:p>
            <a:pPr marL="457200" indent="-457200">
              <a:buAutoNum type="arabicPeriod" startAt="4"/>
            </a:pPr>
            <a:r>
              <a:rPr lang="en-US" sz="2400" dirty="0"/>
              <a:t>As the plates got hotter, the temperature differential between the plates and air increased, this larger Delta-T difference cause higher radiation of heat </a:t>
            </a:r>
            <a:r>
              <a:rPr lang="en-US" sz="2400" u="sng" dirty="0"/>
              <a:t>from</a:t>
            </a:r>
            <a:r>
              <a:rPr lang="en-US" sz="2400" dirty="0"/>
              <a:t> the plates (i.e. off the back side), thus the net heat flow into the plates was not as great over time.  This causes the temperature curves to be non-linear.</a:t>
            </a:r>
          </a:p>
          <a:p>
            <a:endParaRPr lang="en-US" sz="2400" dirty="0"/>
          </a:p>
          <a:p>
            <a:pPr marL="465138"/>
            <a:r>
              <a:rPr lang="en-US" sz="2400" dirty="0"/>
              <a:t>The same can be said for the cooling curves.  As the temperatures of the plates got closer to the ambient air temperature, the heat flow decreased.</a:t>
            </a:r>
          </a:p>
        </p:txBody>
      </p:sp>
      <p:sp>
        <p:nvSpPr>
          <p:cNvPr id="3" name="Slide Number Placeholder 2">
            <a:extLst>
              <a:ext uri="{FF2B5EF4-FFF2-40B4-BE49-F238E27FC236}">
                <a16:creationId xmlns:a16="http://schemas.microsoft.com/office/drawing/2014/main" id="{D34E20B1-D644-463D-B507-85413DD26028}"/>
              </a:ext>
            </a:extLst>
          </p:cNvPr>
          <p:cNvSpPr>
            <a:spLocks noGrp="1"/>
          </p:cNvSpPr>
          <p:nvPr>
            <p:ph type="sldNum" sz="quarter" idx="12"/>
          </p:nvPr>
        </p:nvSpPr>
        <p:spPr/>
        <p:txBody>
          <a:bodyPr/>
          <a:lstStyle/>
          <a:p>
            <a:fld id="{FC979110-9A6D-4025-8DF7-F19C46686E32}" type="slidenum">
              <a:rPr lang="en-US" smtClean="0"/>
              <a:t>47</a:t>
            </a:fld>
            <a:endParaRPr lang="en-US"/>
          </a:p>
        </p:txBody>
      </p:sp>
      <p:sp>
        <p:nvSpPr>
          <p:cNvPr id="7" name="TextBox 6">
            <a:extLst>
              <a:ext uri="{FF2B5EF4-FFF2-40B4-BE49-F238E27FC236}">
                <a16:creationId xmlns:a16="http://schemas.microsoft.com/office/drawing/2014/main" id="{94ACBC87-DB67-42BC-9F30-7E90A30E8E02}"/>
              </a:ext>
            </a:extLst>
          </p:cNvPr>
          <p:cNvSpPr txBox="1"/>
          <p:nvPr/>
        </p:nvSpPr>
        <p:spPr>
          <a:xfrm>
            <a:off x="2916595" y="196899"/>
            <a:ext cx="6358810" cy="584775"/>
          </a:xfrm>
          <a:prstGeom prst="rect">
            <a:avLst/>
          </a:prstGeom>
          <a:noFill/>
        </p:spPr>
        <p:txBody>
          <a:bodyPr wrap="square" rtlCol="0">
            <a:spAutoFit/>
          </a:bodyPr>
          <a:lstStyle/>
          <a:p>
            <a:pPr algn="ctr"/>
            <a:r>
              <a:rPr lang="en-US" sz="3200" dirty="0">
                <a:solidFill>
                  <a:srgbClr val="FF0000"/>
                </a:solidFill>
              </a:rPr>
              <a:t>Radiation Experiment - Conclusions</a:t>
            </a:r>
          </a:p>
        </p:txBody>
      </p:sp>
    </p:spTree>
    <p:extLst>
      <p:ext uri="{BB962C8B-B14F-4D97-AF65-F5344CB8AC3E}">
        <p14:creationId xmlns:p14="http://schemas.microsoft.com/office/powerpoint/2010/main" val="252429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246DCC-576F-4355-97A5-C2756E1D1465}"/>
              </a:ext>
            </a:extLst>
          </p:cNvPr>
          <p:cNvSpPr txBox="1"/>
          <p:nvPr/>
        </p:nvSpPr>
        <p:spPr>
          <a:xfrm>
            <a:off x="2417192" y="390344"/>
            <a:ext cx="7357616" cy="584775"/>
          </a:xfrm>
          <a:prstGeom prst="rect">
            <a:avLst/>
          </a:prstGeom>
          <a:noFill/>
        </p:spPr>
        <p:txBody>
          <a:bodyPr wrap="square" rtlCol="0">
            <a:spAutoFit/>
          </a:bodyPr>
          <a:lstStyle/>
          <a:p>
            <a:pPr algn="ctr"/>
            <a:r>
              <a:rPr lang="en-US" sz="3200" dirty="0">
                <a:solidFill>
                  <a:srgbClr val="FF0000"/>
                </a:solidFill>
              </a:rPr>
              <a:t>Cooling Experiment (Testing Conclusion #3)</a:t>
            </a:r>
          </a:p>
        </p:txBody>
      </p:sp>
      <p:sp>
        <p:nvSpPr>
          <p:cNvPr id="4" name="TextBox 3">
            <a:extLst>
              <a:ext uri="{FF2B5EF4-FFF2-40B4-BE49-F238E27FC236}">
                <a16:creationId xmlns:a16="http://schemas.microsoft.com/office/drawing/2014/main" id="{235A2192-BB03-4E91-871E-390E7488F1E4}"/>
              </a:ext>
            </a:extLst>
          </p:cNvPr>
          <p:cNvSpPr txBox="1"/>
          <p:nvPr/>
        </p:nvSpPr>
        <p:spPr>
          <a:xfrm>
            <a:off x="1256714" y="1317246"/>
            <a:ext cx="9678572" cy="4524315"/>
          </a:xfrm>
          <a:prstGeom prst="rect">
            <a:avLst/>
          </a:prstGeom>
          <a:noFill/>
        </p:spPr>
        <p:txBody>
          <a:bodyPr wrap="square" rtlCol="0">
            <a:spAutoFit/>
          </a:bodyPr>
          <a:lstStyle/>
          <a:p>
            <a:r>
              <a:rPr lang="en-US" sz="2400" dirty="0"/>
              <a:t>When the plates are cooling, there are two heat transfer mechanisms at work…</a:t>
            </a:r>
          </a:p>
          <a:p>
            <a:endParaRPr lang="en-US" sz="2400" dirty="0"/>
          </a:p>
          <a:p>
            <a:pPr marL="457200" indent="-457200">
              <a:buAutoNum type="arabicPeriod"/>
            </a:pPr>
            <a:r>
              <a:rPr lang="en-US" sz="2400" dirty="0"/>
              <a:t>The air adjacent to the warm plates is warmed and then rises, with cooler surrounding air filling the void created by the rising warm air.  As such, convection cooling exists.</a:t>
            </a:r>
          </a:p>
          <a:p>
            <a:pPr marL="457200" indent="-457200">
              <a:buAutoNum type="arabicPeriod"/>
            </a:pPr>
            <a:endParaRPr lang="en-US" sz="2400" dirty="0"/>
          </a:p>
          <a:p>
            <a:pPr marL="457200" indent="-457200">
              <a:buAutoNum type="arabicPeriod"/>
            </a:pPr>
            <a:r>
              <a:rPr lang="en-US" sz="2400" dirty="0"/>
              <a:t>The warm plates also emit electromagnetic radiation and thus give off heat to the surroundings.  As such, radiation cooling exists. </a:t>
            </a:r>
          </a:p>
          <a:p>
            <a:endParaRPr lang="en-US" sz="2400" dirty="0"/>
          </a:p>
          <a:p>
            <a:r>
              <a:rPr lang="en-US" sz="2400" dirty="0"/>
              <a:t>This happens to both the black and white plates.  The question is, does one color radiate heat faster? </a:t>
            </a:r>
          </a:p>
        </p:txBody>
      </p:sp>
      <p:sp>
        <p:nvSpPr>
          <p:cNvPr id="5" name="Slide Number Placeholder 4">
            <a:extLst>
              <a:ext uri="{FF2B5EF4-FFF2-40B4-BE49-F238E27FC236}">
                <a16:creationId xmlns:a16="http://schemas.microsoft.com/office/drawing/2014/main" id="{8B58C91A-D5E0-4620-B5C1-E3F0AAF753BD}"/>
              </a:ext>
            </a:extLst>
          </p:cNvPr>
          <p:cNvSpPr>
            <a:spLocks noGrp="1"/>
          </p:cNvSpPr>
          <p:nvPr>
            <p:ph type="sldNum" sz="quarter" idx="12"/>
          </p:nvPr>
        </p:nvSpPr>
        <p:spPr/>
        <p:txBody>
          <a:bodyPr/>
          <a:lstStyle/>
          <a:p>
            <a:fld id="{FC979110-9A6D-4025-8DF7-F19C46686E32}" type="slidenum">
              <a:rPr lang="en-US" smtClean="0"/>
              <a:t>48</a:t>
            </a:fld>
            <a:endParaRPr lang="en-US"/>
          </a:p>
        </p:txBody>
      </p:sp>
    </p:spTree>
    <p:extLst>
      <p:ext uri="{BB962C8B-B14F-4D97-AF65-F5344CB8AC3E}">
        <p14:creationId xmlns:p14="http://schemas.microsoft.com/office/powerpoint/2010/main" val="1002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BE0198-933F-4132-B673-C658F04D17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071" y="1363283"/>
            <a:ext cx="4976551" cy="3732413"/>
          </a:xfrm>
          <a:prstGeom prst="rect">
            <a:avLst/>
          </a:prstGeom>
        </p:spPr>
      </p:pic>
      <p:pic>
        <p:nvPicPr>
          <p:cNvPr id="7" name="Picture 6">
            <a:extLst>
              <a:ext uri="{FF2B5EF4-FFF2-40B4-BE49-F238E27FC236}">
                <a16:creationId xmlns:a16="http://schemas.microsoft.com/office/drawing/2014/main" id="{2F554457-58F6-4ACD-9C9C-13D1100A685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2000"/>
                    </a14:imgEffect>
                  </a14:imgLayer>
                </a14:imgProps>
              </a:ext>
              <a:ext uri="{28A0092B-C50C-407E-A947-70E740481C1C}">
                <a14:useLocalDpi xmlns:a14="http://schemas.microsoft.com/office/drawing/2010/main"/>
              </a:ext>
            </a:extLst>
          </a:blip>
          <a:stretch>
            <a:fillRect/>
          </a:stretch>
        </p:blipFill>
        <p:spPr>
          <a:xfrm>
            <a:off x="6438216" y="1363283"/>
            <a:ext cx="4976550" cy="3732413"/>
          </a:xfrm>
          <a:prstGeom prst="rect">
            <a:avLst/>
          </a:prstGeom>
        </p:spPr>
      </p:pic>
      <p:sp>
        <p:nvSpPr>
          <p:cNvPr id="8" name="TextBox 7">
            <a:extLst>
              <a:ext uri="{FF2B5EF4-FFF2-40B4-BE49-F238E27FC236}">
                <a16:creationId xmlns:a16="http://schemas.microsoft.com/office/drawing/2014/main" id="{6526C9FF-726A-4C0F-A1E0-BAACF1FBF334}"/>
              </a:ext>
            </a:extLst>
          </p:cNvPr>
          <p:cNvSpPr txBox="1"/>
          <p:nvPr/>
        </p:nvSpPr>
        <p:spPr>
          <a:xfrm>
            <a:off x="1546168" y="5220388"/>
            <a:ext cx="3790603" cy="369332"/>
          </a:xfrm>
          <a:prstGeom prst="rect">
            <a:avLst/>
          </a:prstGeom>
          <a:noFill/>
        </p:spPr>
        <p:txBody>
          <a:bodyPr wrap="square" rtlCol="0">
            <a:spAutoFit/>
          </a:bodyPr>
          <a:lstStyle/>
          <a:p>
            <a:pPr algn="ctr"/>
            <a:r>
              <a:rPr lang="en-US" dirty="0"/>
              <a:t>Plates in a toaster oven being heated</a:t>
            </a:r>
          </a:p>
        </p:txBody>
      </p:sp>
      <p:sp>
        <p:nvSpPr>
          <p:cNvPr id="9" name="TextBox 8">
            <a:extLst>
              <a:ext uri="{FF2B5EF4-FFF2-40B4-BE49-F238E27FC236}">
                <a16:creationId xmlns:a16="http://schemas.microsoft.com/office/drawing/2014/main" id="{98236448-5D90-460B-BC62-DE22D99B4F7C}"/>
              </a:ext>
            </a:extLst>
          </p:cNvPr>
          <p:cNvSpPr txBox="1"/>
          <p:nvPr/>
        </p:nvSpPr>
        <p:spPr>
          <a:xfrm>
            <a:off x="6855231" y="5220388"/>
            <a:ext cx="3790603" cy="646331"/>
          </a:xfrm>
          <a:prstGeom prst="rect">
            <a:avLst/>
          </a:prstGeom>
          <a:noFill/>
        </p:spPr>
        <p:txBody>
          <a:bodyPr wrap="square" rtlCol="0">
            <a:spAutoFit/>
          </a:bodyPr>
          <a:lstStyle/>
          <a:p>
            <a:pPr algn="ctr"/>
            <a:r>
              <a:rPr lang="en-US" dirty="0"/>
              <a:t>Plates outside the oven while data is being collected during cooling</a:t>
            </a:r>
          </a:p>
        </p:txBody>
      </p:sp>
      <p:sp>
        <p:nvSpPr>
          <p:cNvPr id="10" name="TextBox 9">
            <a:extLst>
              <a:ext uri="{FF2B5EF4-FFF2-40B4-BE49-F238E27FC236}">
                <a16:creationId xmlns:a16="http://schemas.microsoft.com/office/drawing/2014/main" id="{F4318F95-15DF-499C-A72F-4F75EF2E2EA8}"/>
              </a:ext>
            </a:extLst>
          </p:cNvPr>
          <p:cNvSpPr txBox="1"/>
          <p:nvPr/>
        </p:nvSpPr>
        <p:spPr>
          <a:xfrm>
            <a:off x="2417192" y="390344"/>
            <a:ext cx="7357616" cy="584775"/>
          </a:xfrm>
          <a:prstGeom prst="rect">
            <a:avLst/>
          </a:prstGeom>
          <a:noFill/>
        </p:spPr>
        <p:txBody>
          <a:bodyPr wrap="square" rtlCol="0">
            <a:spAutoFit/>
          </a:bodyPr>
          <a:lstStyle/>
          <a:p>
            <a:pPr algn="ctr"/>
            <a:r>
              <a:rPr lang="en-US" sz="3200" dirty="0">
                <a:solidFill>
                  <a:srgbClr val="FF0000"/>
                </a:solidFill>
              </a:rPr>
              <a:t>Experimental Set-up</a:t>
            </a:r>
          </a:p>
        </p:txBody>
      </p:sp>
      <p:sp>
        <p:nvSpPr>
          <p:cNvPr id="3" name="Slide Number Placeholder 2">
            <a:extLst>
              <a:ext uri="{FF2B5EF4-FFF2-40B4-BE49-F238E27FC236}">
                <a16:creationId xmlns:a16="http://schemas.microsoft.com/office/drawing/2014/main" id="{1FCAAD1B-281F-4CCA-A9F2-9A9D70201C85}"/>
              </a:ext>
            </a:extLst>
          </p:cNvPr>
          <p:cNvSpPr>
            <a:spLocks noGrp="1"/>
          </p:cNvSpPr>
          <p:nvPr>
            <p:ph type="sldNum" sz="quarter" idx="12"/>
          </p:nvPr>
        </p:nvSpPr>
        <p:spPr/>
        <p:txBody>
          <a:bodyPr/>
          <a:lstStyle/>
          <a:p>
            <a:fld id="{FC979110-9A6D-4025-8DF7-F19C46686E32}" type="slidenum">
              <a:rPr lang="en-US" smtClean="0"/>
              <a:t>49</a:t>
            </a:fld>
            <a:endParaRPr lang="en-US"/>
          </a:p>
        </p:txBody>
      </p:sp>
    </p:spTree>
    <p:extLst>
      <p:ext uri="{BB962C8B-B14F-4D97-AF65-F5344CB8AC3E}">
        <p14:creationId xmlns:p14="http://schemas.microsoft.com/office/powerpoint/2010/main" val="338095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1EE472-04B2-464E-B844-225246BB5F66}"/>
              </a:ext>
            </a:extLst>
          </p:cNvPr>
          <p:cNvSpPr>
            <a:spLocks noGrp="1"/>
          </p:cNvSpPr>
          <p:nvPr>
            <p:ph type="sldNum" sz="quarter" idx="12"/>
          </p:nvPr>
        </p:nvSpPr>
        <p:spPr>
          <a:xfrm>
            <a:off x="8610600" y="6389600"/>
            <a:ext cx="2743200" cy="365125"/>
          </a:xfrm>
        </p:spPr>
        <p:txBody>
          <a:bodyPr/>
          <a:lstStyle/>
          <a:p>
            <a:fld id="{FC979110-9A6D-4025-8DF7-F19C46686E32}" type="slidenum">
              <a:rPr lang="en-US" smtClean="0"/>
              <a:t>5</a:t>
            </a:fld>
            <a:endParaRPr lang="en-US"/>
          </a:p>
        </p:txBody>
      </p:sp>
      <p:grpSp>
        <p:nvGrpSpPr>
          <p:cNvPr id="8" name="Group 7">
            <a:extLst>
              <a:ext uri="{FF2B5EF4-FFF2-40B4-BE49-F238E27FC236}">
                <a16:creationId xmlns:a16="http://schemas.microsoft.com/office/drawing/2014/main" id="{4B4C276B-09D7-4D4C-9D76-82AE4743DA69}"/>
              </a:ext>
            </a:extLst>
          </p:cNvPr>
          <p:cNvGrpSpPr/>
          <p:nvPr/>
        </p:nvGrpSpPr>
        <p:grpSpPr>
          <a:xfrm>
            <a:off x="771696" y="2655787"/>
            <a:ext cx="10167854" cy="1569660"/>
            <a:chOff x="2101728" y="3830421"/>
            <a:chExt cx="10167854" cy="1569660"/>
          </a:xfrm>
        </p:grpSpPr>
        <p:sp>
          <p:nvSpPr>
            <p:cNvPr id="4" name="TextBox 3">
              <a:extLst>
                <a:ext uri="{FF2B5EF4-FFF2-40B4-BE49-F238E27FC236}">
                  <a16:creationId xmlns:a16="http://schemas.microsoft.com/office/drawing/2014/main" id="{23A3948D-39D3-4C8C-AE2E-3A6014D2EB6B}"/>
                </a:ext>
              </a:extLst>
            </p:cNvPr>
            <p:cNvSpPr txBox="1"/>
            <p:nvPr/>
          </p:nvSpPr>
          <p:spPr>
            <a:xfrm>
              <a:off x="2101728" y="3830421"/>
              <a:ext cx="1992734" cy="1200329"/>
            </a:xfrm>
            <a:prstGeom prst="rect">
              <a:avLst/>
            </a:prstGeom>
            <a:noFill/>
          </p:spPr>
          <p:txBody>
            <a:bodyPr wrap="square" rtlCol="0">
              <a:spAutoFit/>
            </a:bodyPr>
            <a:lstStyle/>
            <a:p>
              <a:r>
                <a:rPr lang="en-US" sz="2400" b="1" dirty="0"/>
                <a:t>             ∆Q</a:t>
              </a:r>
            </a:p>
            <a:p>
              <a:r>
                <a:rPr lang="en-US" sz="2400" b="1" dirty="0"/>
                <a:t> C   =  --------</a:t>
              </a:r>
            </a:p>
            <a:p>
              <a:r>
                <a:rPr lang="en-US" sz="2400" b="1" dirty="0"/>
                <a:t>             ∆T</a:t>
              </a:r>
            </a:p>
          </p:txBody>
        </p:sp>
        <p:sp>
          <p:nvSpPr>
            <p:cNvPr id="5" name="TextBox 4">
              <a:extLst>
                <a:ext uri="{FF2B5EF4-FFF2-40B4-BE49-F238E27FC236}">
                  <a16:creationId xmlns:a16="http://schemas.microsoft.com/office/drawing/2014/main" id="{6C4DE1BD-F6D4-4F8E-BF9C-4795DDC1E4A5}"/>
                </a:ext>
              </a:extLst>
            </p:cNvPr>
            <p:cNvSpPr txBox="1"/>
            <p:nvPr/>
          </p:nvSpPr>
          <p:spPr>
            <a:xfrm>
              <a:off x="5590954" y="3830421"/>
              <a:ext cx="6678628" cy="1569660"/>
            </a:xfrm>
            <a:prstGeom prst="rect">
              <a:avLst/>
            </a:prstGeom>
            <a:noFill/>
          </p:spPr>
          <p:txBody>
            <a:bodyPr wrap="square" rtlCol="0">
              <a:spAutoFit/>
            </a:bodyPr>
            <a:lstStyle/>
            <a:p>
              <a:r>
                <a:rPr lang="en-US" sz="2400" b="1" dirty="0"/>
                <a:t>Heat Capacity</a:t>
              </a:r>
              <a:r>
                <a:rPr lang="en-US" sz="2400" dirty="0"/>
                <a:t>.  “Q” is the unit of heat which is defined as the heat necessary raise the temperature of 1 kg of water from 14.5 C to 15.5 C by one kilocalorie.   (</a:t>
              </a:r>
              <a:r>
                <a:rPr lang="en-US" sz="2400" dirty="0">
                  <a:solidFill>
                    <a:srgbClr val="FF0000"/>
                  </a:solidFill>
                </a:rPr>
                <a:t>Conduction</a:t>
              </a:r>
              <a:r>
                <a:rPr lang="en-US" sz="2400" dirty="0"/>
                <a:t>)</a:t>
              </a:r>
            </a:p>
          </p:txBody>
        </p:sp>
      </p:grpSp>
      <p:grpSp>
        <p:nvGrpSpPr>
          <p:cNvPr id="9" name="Group 8">
            <a:extLst>
              <a:ext uri="{FF2B5EF4-FFF2-40B4-BE49-F238E27FC236}">
                <a16:creationId xmlns:a16="http://schemas.microsoft.com/office/drawing/2014/main" id="{84312638-F61B-4BE0-AAC1-23E724898800}"/>
              </a:ext>
            </a:extLst>
          </p:cNvPr>
          <p:cNvGrpSpPr/>
          <p:nvPr/>
        </p:nvGrpSpPr>
        <p:grpSpPr>
          <a:xfrm>
            <a:off x="709800" y="1267266"/>
            <a:ext cx="9528518" cy="1384995"/>
            <a:chOff x="2101728" y="2044005"/>
            <a:chExt cx="9528518" cy="1384995"/>
          </a:xfrm>
        </p:grpSpPr>
        <p:sp>
          <p:nvSpPr>
            <p:cNvPr id="3" name="TextBox 2">
              <a:extLst>
                <a:ext uri="{FF2B5EF4-FFF2-40B4-BE49-F238E27FC236}">
                  <a16:creationId xmlns:a16="http://schemas.microsoft.com/office/drawing/2014/main" id="{5D63335F-8BC3-4509-8B4E-1465FFCE76E2}"/>
                </a:ext>
              </a:extLst>
            </p:cNvPr>
            <p:cNvSpPr txBox="1"/>
            <p:nvPr/>
          </p:nvSpPr>
          <p:spPr>
            <a:xfrm>
              <a:off x="2101728" y="2044005"/>
              <a:ext cx="2842953" cy="1384995"/>
            </a:xfrm>
            <a:prstGeom prst="rect">
              <a:avLst/>
            </a:prstGeom>
            <a:noFill/>
          </p:spPr>
          <p:txBody>
            <a:bodyPr wrap="square" rtlCol="0">
              <a:spAutoFit/>
            </a:bodyPr>
            <a:lstStyle/>
            <a:p>
              <a:r>
                <a:rPr lang="en-US" sz="2800" b="1" dirty="0"/>
                <a:t>                      dT</a:t>
              </a:r>
            </a:p>
            <a:p>
              <a:r>
                <a:rPr lang="en-US" sz="2800" b="1" dirty="0"/>
                <a:t>H   =   - k A  -----</a:t>
              </a:r>
            </a:p>
            <a:p>
              <a:r>
                <a:rPr lang="en-US" sz="2800" b="1" dirty="0"/>
                <a:t>                      dx</a:t>
              </a:r>
            </a:p>
          </p:txBody>
        </p:sp>
        <p:sp>
          <p:nvSpPr>
            <p:cNvPr id="6" name="TextBox 5">
              <a:extLst>
                <a:ext uri="{FF2B5EF4-FFF2-40B4-BE49-F238E27FC236}">
                  <a16:creationId xmlns:a16="http://schemas.microsoft.com/office/drawing/2014/main" id="{F0BB5AA7-9BC8-4FC4-835C-871281B46DCA}"/>
                </a:ext>
              </a:extLst>
            </p:cNvPr>
            <p:cNvSpPr txBox="1"/>
            <p:nvPr/>
          </p:nvSpPr>
          <p:spPr>
            <a:xfrm>
              <a:off x="5590953" y="2475124"/>
              <a:ext cx="6039293" cy="461665"/>
            </a:xfrm>
            <a:prstGeom prst="rect">
              <a:avLst/>
            </a:prstGeom>
            <a:noFill/>
          </p:spPr>
          <p:txBody>
            <a:bodyPr wrap="square" rtlCol="0">
              <a:spAutoFit/>
            </a:bodyPr>
            <a:lstStyle/>
            <a:p>
              <a:r>
                <a:rPr lang="en-US" sz="2400" dirty="0"/>
                <a:t>The </a:t>
              </a:r>
              <a:r>
                <a:rPr lang="en-US" sz="2400" b="1" dirty="0"/>
                <a:t>Heat Conduction Equation  </a:t>
              </a:r>
              <a:r>
                <a:rPr lang="en-US" sz="2400" dirty="0"/>
                <a:t>(</a:t>
              </a:r>
              <a:r>
                <a:rPr lang="en-US" sz="2400" dirty="0">
                  <a:solidFill>
                    <a:srgbClr val="FF0000"/>
                  </a:solidFill>
                </a:rPr>
                <a:t>Conduction</a:t>
              </a:r>
              <a:r>
                <a:rPr lang="en-US" sz="2400" dirty="0"/>
                <a:t>)</a:t>
              </a:r>
            </a:p>
          </p:txBody>
        </p:sp>
      </p:grpSp>
      <p:sp>
        <p:nvSpPr>
          <p:cNvPr id="11" name="TextBox 10">
            <a:extLst>
              <a:ext uri="{FF2B5EF4-FFF2-40B4-BE49-F238E27FC236}">
                <a16:creationId xmlns:a16="http://schemas.microsoft.com/office/drawing/2014/main" id="{E22AEE6B-0751-47C1-9B6D-53FFAB4D8135}"/>
              </a:ext>
            </a:extLst>
          </p:cNvPr>
          <p:cNvSpPr txBox="1"/>
          <p:nvPr/>
        </p:nvSpPr>
        <p:spPr>
          <a:xfrm>
            <a:off x="3387969" y="200744"/>
            <a:ext cx="5416062" cy="584775"/>
          </a:xfrm>
          <a:prstGeom prst="rect">
            <a:avLst/>
          </a:prstGeom>
          <a:noFill/>
        </p:spPr>
        <p:txBody>
          <a:bodyPr wrap="square" rtlCol="0">
            <a:spAutoFit/>
          </a:bodyPr>
          <a:lstStyle/>
          <a:p>
            <a:pPr algn="ctr"/>
            <a:r>
              <a:rPr lang="en-US" sz="3200" dirty="0">
                <a:solidFill>
                  <a:srgbClr val="FF0000"/>
                </a:solidFill>
              </a:rPr>
              <a:t>Heat Transfer Equations</a:t>
            </a:r>
          </a:p>
        </p:txBody>
      </p:sp>
      <p:sp>
        <p:nvSpPr>
          <p:cNvPr id="12" name="TextBox 11">
            <a:extLst>
              <a:ext uri="{FF2B5EF4-FFF2-40B4-BE49-F238E27FC236}">
                <a16:creationId xmlns:a16="http://schemas.microsoft.com/office/drawing/2014/main" id="{A6A24AD9-E65B-4C6E-86D3-DA49A00F3044}"/>
              </a:ext>
            </a:extLst>
          </p:cNvPr>
          <p:cNvSpPr txBox="1"/>
          <p:nvPr/>
        </p:nvSpPr>
        <p:spPr>
          <a:xfrm>
            <a:off x="980902" y="768894"/>
            <a:ext cx="10075025" cy="461665"/>
          </a:xfrm>
          <a:prstGeom prst="rect">
            <a:avLst/>
          </a:prstGeom>
          <a:noFill/>
        </p:spPr>
        <p:txBody>
          <a:bodyPr wrap="square" rtlCol="0">
            <a:spAutoFit/>
          </a:bodyPr>
          <a:lstStyle/>
          <a:p>
            <a:pPr algn="ctr"/>
            <a:r>
              <a:rPr lang="en-US" sz="2400" dirty="0"/>
              <a:t>These equations will be addressed during this </a:t>
            </a:r>
            <a:r>
              <a:rPr lang="en-US" sz="2400" dirty="0" err="1"/>
              <a:t>LabRat</a:t>
            </a:r>
            <a:r>
              <a:rPr lang="en-US" sz="2400" dirty="0"/>
              <a:t> Lesson</a:t>
            </a:r>
          </a:p>
        </p:txBody>
      </p:sp>
      <p:grpSp>
        <p:nvGrpSpPr>
          <p:cNvPr id="13" name="Group 12">
            <a:extLst>
              <a:ext uri="{FF2B5EF4-FFF2-40B4-BE49-F238E27FC236}">
                <a16:creationId xmlns:a16="http://schemas.microsoft.com/office/drawing/2014/main" id="{FD2C9800-14A1-4040-A035-05312DD8666E}"/>
              </a:ext>
            </a:extLst>
          </p:cNvPr>
          <p:cNvGrpSpPr/>
          <p:nvPr/>
        </p:nvGrpSpPr>
        <p:grpSpPr>
          <a:xfrm>
            <a:off x="815313" y="4120710"/>
            <a:ext cx="11022006" cy="1200329"/>
            <a:chOff x="2101728" y="3830421"/>
            <a:chExt cx="11022006" cy="1200329"/>
          </a:xfrm>
        </p:grpSpPr>
        <p:sp>
          <p:nvSpPr>
            <p:cNvPr id="14" name="TextBox 13">
              <a:extLst>
                <a:ext uri="{FF2B5EF4-FFF2-40B4-BE49-F238E27FC236}">
                  <a16:creationId xmlns:a16="http://schemas.microsoft.com/office/drawing/2014/main" id="{55C6DD32-0C83-454C-95F9-25EDB22AFDFF}"/>
                </a:ext>
              </a:extLst>
            </p:cNvPr>
            <p:cNvSpPr txBox="1"/>
            <p:nvPr/>
          </p:nvSpPr>
          <p:spPr>
            <a:xfrm>
              <a:off x="2101728" y="3830421"/>
              <a:ext cx="1992734" cy="1200329"/>
            </a:xfrm>
            <a:prstGeom prst="rect">
              <a:avLst/>
            </a:prstGeom>
            <a:noFill/>
          </p:spPr>
          <p:txBody>
            <a:bodyPr wrap="square" rtlCol="0">
              <a:spAutoFit/>
            </a:bodyPr>
            <a:lstStyle/>
            <a:p>
              <a:r>
                <a:rPr lang="en-US" sz="2400" b="1" dirty="0"/>
                <a:t>             ∆Q</a:t>
              </a:r>
            </a:p>
            <a:p>
              <a:r>
                <a:rPr lang="en-US" sz="2400" b="1" dirty="0"/>
                <a:t> c   =  --------</a:t>
              </a:r>
            </a:p>
            <a:p>
              <a:r>
                <a:rPr lang="en-US" sz="2400" b="1" dirty="0"/>
                <a:t>            m ∆T</a:t>
              </a:r>
            </a:p>
          </p:txBody>
        </p:sp>
        <p:sp>
          <p:nvSpPr>
            <p:cNvPr id="15" name="TextBox 14">
              <a:extLst>
                <a:ext uri="{FF2B5EF4-FFF2-40B4-BE49-F238E27FC236}">
                  <a16:creationId xmlns:a16="http://schemas.microsoft.com/office/drawing/2014/main" id="{186247BE-BD03-4A68-841B-F98EFD7C38BF}"/>
                </a:ext>
              </a:extLst>
            </p:cNvPr>
            <p:cNvSpPr txBox="1"/>
            <p:nvPr/>
          </p:nvSpPr>
          <p:spPr>
            <a:xfrm>
              <a:off x="5680335" y="4095938"/>
              <a:ext cx="7443399" cy="461665"/>
            </a:xfrm>
            <a:prstGeom prst="rect">
              <a:avLst/>
            </a:prstGeom>
            <a:noFill/>
          </p:spPr>
          <p:txBody>
            <a:bodyPr wrap="square" rtlCol="0">
              <a:spAutoFit/>
            </a:bodyPr>
            <a:lstStyle/>
            <a:p>
              <a:r>
                <a:rPr lang="en-US" sz="2400" b="1" dirty="0"/>
                <a:t>Specific Heat</a:t>
              </a:r>
              <a:r>
                <a:rPr lang="en-US" sz="2400" dirty="0"/>
                <a:t>  (</a:t>
              </a:r>
              <a:r>
                <a:rPr lang="en-US" sz="2400" dirty="0">
                  <a:solidFill>
                    <a:srgbClr val="FF0000"/>
                  </a:solidFill>
                </a:rPr>
                <a:t>Conduction</a:t>
              </a:r>
              <a:r>
                <a:rPr lang="en-US" sz="2400" dirty="0"/>
                <a:t>)</a:t>
              </a:r>
            </a:p>
          </p:txBody>
        </p:sp>
      </p:grpSp>
      <p:grpSp>
        <p:nvGrpSpPr>
          <p:cNvPr id="16" name="Group 15">
            <a:extLst>
              <a:ext uri="{FF2B5EF4-FFF2-40B4-BE49-F238E27FC236}">
                <a16:creationId xmlns:a16="http://schemas.microsoft.com/office/drawing/2014/main" id="{5B079CE6-C7ED-4649-92E0-3930863AF541}"/>
              </a:ext>
            </a:extLst>
          </p:cNvPr>
          <p:cNvGrpSpPr/>
          <p:nvPr/>
        </p:nvGrpSpPr>
        <p:grpSpPr>
          <a:xfrm>
            <a:off x="782063" y="5444883"/>
            <a:ext cx="11022006" cy="1200329"/>
            <a:chOff x="2101728" y="3830421"/>
            <a:chExt cx="11022006" cy="1200329"/>
          </a:xfrm>
        </p:grpSpPr>
        <p:sp>
          <p:nvSpPr>
            <p:cNvPr id="17" name="TextBox 16">
              <a:extLst>
                <a:ext uri="{FF2B5EF4-FFF2-40B4-BE49-F238E27FC236}">
                  <a16:creationId xmlns:a16="http://schemas.microsoft.com/office/drawing/2014/main" id="{58A5030A-9A9E-4CB2-ADD0-9CE10E84A2D4}"/>
                </a:ext>
              </a:extLst>
            </p:cNvPr>
            <p:cNvSpPr txBox="1"/>
            <p:nvPr/>
          </p:nvSpPr>
          <p:spPr>
            <a:xfrm>
              <a:off x="2101728" y="3830421"/>
              <a:ext cx="1992734" cy="1200329"/>
            </a:xfrm>
            <a:prstGeom prst="rect">
              <a:avLst/>
            </a:prstGeom>
            <a:noFill/>
          </p:spPr>
          <p:txBody>
            <a:bodyPr wrap="square" rtlCol="0">
              <a:spAutoFit/>
            </a:bodyPr>
            <a:lstStyle/>
            <a:p>
              <a:r>
                <a:rPr lang="en-US" sz="2400" b="1" dirty="0"/>
                <a:t>             L</a:t>
              </a:r>
            </a:p>
            <a:p>
              <a:r>
                <a:rPr lang="en-US" sz="2400" b="1" dirty="0"/>
                <a:t> R   =  -----</a:t>
              </a:r>
            </a:p>
            <a:p>
              <a:r>
                <a:rPr lang="en-US" sz="2400" b="1" dirty="0"/>
                <a:t>             k</a:t>
              </a:r>
            </a:p>
          </p:txBody>
        </p:sp>
        <p:sp>
          <p:nvSpPr>
            <p:cNvPr id="18" name="TextBox 17">
              <a:extLst>
                <a:ext uri="{FF2B5EF4-FFF2-40B4-BE49-F238E27FC236}">
                  <a16:creationId xmlns:a16="http://schemas.microsoft.com/office/drawing/2014/main" id="{3365986E-D2A1-4BA7-9E23-0440A0B64D80}"/>
                </a:ext>
              </a:extLst>
            </p:cNvPr>
            <p:cNvSpPr txBox="1"/>
            <p:nvPr/>
          </p:nvSpPr>
          <p:spPr>
            <a:xfrm>
              <a:off x="5680335" y="4095938"/>
              <a:ext cx="7443399" cy="461665"/>
            </a:xfrm>
            <a:prstGeom prst="rect">
              <a:avLst/>
            </a:prstGeom>
            <a:noFill/>
          </p:spPr>
          <p:txBody>
            <a:bodyPr wrap="square" rtlCol="0">
              <a:spAutoFit/>
            </a:bodyPr>
            <a:lstStyle/>
            <a:p>
              <a:r>
                <a:rPr lang="en-US" sz="2400" b="1" dirty="0"/>
                <a:t>Thermal Resistance</a:t>
              </a:r>
              <a:r>
                <a:rPr lang="en-US" sz="2400" dirty="0"/>
                <a:t> (</a:t>
              </a:r>
              <a:r>
                <a:rPr lang="en-US" sz="2400" dirty="0">
                  <a:solidFill>
                    <a:srgbClr val="FF0000"/>
                  </a:solidFill>
                </a:rPr>
                <a:t>Conduction</a:t>
              </a:r>
              <a:r>
                <a:rPr lang="en-US" sz="2400" dirty="0"/>
                <a:t>)</a:t>
              </a:r>
            </a:p>
          </p:txBody>
        </p:sp>
      </p:grpSp>
    </p:spTree>
    <p:extLst>
      <p:ext uri="{BB962C8B-B14F-4D97-AF65-F5344CB8AC3E}">
        <p14:creationId xmlns:p14="http://schemas.microsoft.com/office/powerpoint/2010/main" val="235875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BB45E-CAA3-41FA-8EC1-C534744ECCE9}"/>
              </a:ext>
            </a:extLst>
          </p:cNvPr>
          <p:cNvPicPr>
            <a:picLocks noChangeAspect="1"/>
          </p:cNvPicPr>
          <p:nvPr/>
        </p:nvPicPr>
        <p:blipFill>
          <a:blip r:embed="rId2"/>
          <a:stretch>
            <a:fillRect/>
          </a:stretch>
        </p:blipFill>
        <p:spPr>
          <a:xfrm>
            <a:off x="1110278" y="432262"/>
            <a:ext cx="9856003" cy="5924088"/>
          </a:xfrm>
          <a:prstGeom prst="rect">
            <a:avLst/>
          </a:prstGeom>
        </p:spPr>
      </p:pic>
      <p:sp>
        <p:nvSpPr>
          <p:cNvPr id="3" name="Slide Number Placeholder 2">
            <a:extLst>
              <a:ext uri="{FF2B5EF4-FFF2-40B4-BE49-F238E27FC236}">
                <a16:creationId xmlns:a16="http://schemas.microsoft.com/office/drawing/2014/main" id="{52B491FA-694A-4004-A172-E0B1A8266F19}"/>
              </a:ext>
            </a:extLst>
          </p:cNvPr>
          <p:cNvSpPr>
            <a:spLocks noGrp="1"/>
          </p:cNvSpPr>
          <p:nvPr>
            <p:ph type="sldNum" sz="quarter" idx="12"/>
          </p:nvPr>
        </p:nvSpPr>
        <p:spPr/>
        <p:txBody>
          <a:bodyPr/>
          <a:lstStyle/>
          <a:p>
            <a:fld id="{FC979110-9A6D-4025-8DF7-F19C46686E32}" type="slidenum">
              <a:rPr lang="en-US" smtClean="0"/>
              <a:t>50</a:t>
            </a:fld>
            <a:endParaRPr lang="en-US"/>
          </a:p>
        </p:txBody>
      </p:sp>
    </p:spTree>
    <p:extLst>
      <p:ext uri="{BB962C8B-B14F-4D97-AF65-F5344CB8AC3E}">
        <p14:creationId xmlns:p14="http://schemas.microsoft.com/office/powerpoint/2010/main" val="86375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15FA1B-B1D4-4A2D-A187-10DEE7689677}"/>
              </a:ext>
            </a:extLst>
          </p:cNvPr>
          <p:cNvSpPr txBox="1"/>
          <p:nvPr/>
        </p:nvSpPr>
        <p:spPr>
          <a:xfrm>
            <a:off x="931025" y="1087046"/>
            <a:ext cx="10422775" cy="1200329"/>
          </a:xfrm>
          <a:prstGeom prst="rect">
            <a:avLst/>
          </a:prstGeom>
          <a:noFill/>
        </p:spPr>
        <p:txBody>
          <a:bodyPr wrap="square" rtlCol="0">
            <a:spAutoFit/>
          </a:bodyPr>
          <a:lstStyle/>
          <a:p>
            <a:r>
              <a:rPr lang="en-US" sz="2400" dirty="0"/>
              <a:t>The plates were heated in the oven to a temperature of approximately 153 Deg F.  They were then removed and placed apart so they would not radiate to each other.</a:t>
            </a:r>
          </a:p>
        </p:txBody>
      </p:sp>
      <p:sp>
        <p:nvSpPr>
          <p:cNvPr id="4" name="TextBox 3">
            <a:extLst>
              <a:ext uri="{FF2B5EF4-FFF2-40B4-BE49-F238E27FC236}">
                <a16:creationId xmlns:a16="http://schemas.microsoft.com/office/drawing/2014/main" id="{A86D4E48-3C95-4949-9EA9-DA9BB295033D}"/>
              </a:ext>
            </a:extLst>
          </p:cNvPr>
          <p:cNvSpPr txBox="1"/>
          <p:nvPr/>
        </p:nvSpPr>
        <p:spPr>
          <a:xfrm>
            <a:off x="1230282" y="2383000"/>
            <a:ext cx="9110749" cy="1200329"/>
          </a:xfrm>
          <a:prstGeom prst="rect">
            <a:avLst/>
          </a:prstGeom>
          <a:noFill/>
        </p:spPr>
        <p:txBody>
          <a:bodyPr wrap="square" rtlCol="0">
            <a:spAutoFit/>
          </a:bodyPr>
          <a:lstStyle/>
          <a:p>
            <a:r>
              <a:rPr lang="en-US" sz="2400" b="1" dirty="0"/>
              <a:t>Observations: </a:t>
            </a:r>
          </a:p>
          <a:p>
            <a:pPr marL="342900" indent="-342900">
              <a:buFont typeface="Arial" panose="020B0604020202020204" pitchFamily="34" charset="0"/>
              <a:buChar char="•"/>
            </a:pPr>
            <a:r>
              <a:rPr lang="en-US" sz="2400" dirty="0"/>
              <a:t>The cooling lines were one top of one another </a:t>
            </a:r>
          </a:p>
          <a:p>
            <a:pPr marL="342900" indent="-342900">
              <a:buFont typeface="Arial" panose="020B0604020202020204" pitchFamily="34" charset="0"/>
              <a:buChar char="•"/>
            </a:pPr>
            <a:r>
              <a:rPr lang="en-US" sz="2400" dirty="0"/>
              <a:t>The cooling lines were not linear</a:t>
            </a:r>
          </a:p>
        </p:txBody>
      </p:sp>
      <p:sp>
        <p:nvSpPr>
          <p:cNvPr id="5" name="TextBox 4">
            <a:extLst>
              <a:ext uri="{FF2B5EF4-FFF2-40B4-BE49-F238E27FC236}">
                <a16:creationId xmlns:a16="http://schemas.microsoft.com/office/drawing/2014/main" id="{C85BE451-B357-4E3D-ADB4-CBD6A0B194EC}"/>
              </a:ext>
            </a:extLst>
          </p:cNvPr>
          <p:cNvSpPr txBox="1"/>
          <p:nvPr/>
        </p:nvSpPr>
        <p:spPr>
          <a:xfrm>
            <a:off x="1230282" y="3663391"/>
            <a:ext cx="9459885" cy="2308324"/>
          </a:xfrm>
          <a:prstGeom prst="rect">
            <a:avLst/>
          </a:prstGeom>
          <a:noFill/>
        </p:spPr>
        <p:txBody>
          <a:bodyPr wrap="square" rtlCol="0">
            <a:spAutoFit/>
          </a:bodyPr>
          <a:lstStyle/>
          <a:p>
            <a:r>
              <a:rPr lang="en-US" sz="2400" b="1" dirty="0"/>
              <a:t>Conclusions: </a:t>
            </a:r>
          </a:p>
          <a:p>
            <a:pPr marL="342900" indent="-342900">
              <a:buFont typeface="Arial" panose="020B0604020202020204" pitchFamily="34" charset="0"/>
              <a:buChar char="•"/>
            </a:pPr>
            <a:r>
              <a:rPr lang="en-US" sz="2400" b="1" dirty="0"/>
              <a:t>The color of the plates did not appear to affect the cooling rate</a:t>
            </a:r>
          </a:p>
          <a:p>
            <a:pPr marL="342900" indent="-342900">
              <a:buFont typeface="Arial" panose="020B0604020202020204" pitchFamily="34" charset="0"/>
              <a:buChar char="•"/>
            </a:pPr>
            <a:r>
              <a:rPr lang="en-US" sz="2400" dirty="0"/>
              <a:t>The non-linearity of the cooling lines is due to the fact that the heat flow to the surroundings is a function of the temperature differential between the plates and the ambient air.  As the plates cooled, the temperature differential was smaller and thus the heat flow was lower.</a:t>
            </a:r>
          </a:p>
        </p:txBody>
      </p:sp>
      <p:sp>
        <p:nvSpPr>
          <p:cNvPr id="6" name="TextBox 5">
            <a:extLst>
              <a:ext uri="{FF2B5EF4-FFF2-40B4-BE49-F238E27FC236}">
                <a16:creationId xmlns:a16="http://schemas.microsoft.com/office/drawing/2014/main" id="{7B016ADD-1D8E-4736-A6C6-5A3C1BC369C2}"/>
              </a:ext>
            </a:extLst>
          </p:cNvPr>
          <p:cNvSpPr txBox="1"/>
          <p:nvPr/>
        </p:nvSpPr>
        <p:spPr>
          <a:xfrm>
            <a:off x="2417192" y="390344"/>
            <a:ext cx="7357616" cy="584775"/>
          </a:xfrm>
          <a:prstGeom prst="rect">
            <a:avLst/>
          </a:prstGeom>
          <a:noFill/>
        </p:spPr>
        <p:txBody>
          <a:bodyPr wrap="square" rtlCol="0">
            <a:spAutoFit/>
          </a:bodyPr>
          <a:lstStyle/>
          <a:p>
            <a:pPr algn="ctr"/>
            <a:r>
              <a:rPr lang="en-US" sz="3200" dirty="0">
                <a:solidFill>
                  <a:srgbClr val="FF0000"/>
                </a:solidFill>
              </a:rPr>
              <a:t>Cooling Experiment (Testing Conclusion #3)</a:t>
            </a:r>
          </a:p>
        </p:txBody>
      </p:sp>
      <p:sp>
        <p:nvSpPr>
          <p:cNvPr id="7" name="Slide Number Placeholder 6">
            <a:extLst>
              <a:ext uri="{FF2B5EF4-FFF2-40B4-BE49-F238E27FC236}">
                <a16:creationId xmlns:a16="http://schemas.microsoft.com/office/drawing/2014/main" id="{871E5A7A-259B-4CE6-B0A7-5A8890257EC6}"/>
              </a:ext>
            </a:extLst>
          </p:cNvPr>
          <p:cNvSpPr>
            <a:spLocks noGrp="1"/>
          </p:cNvSpPr>
          <p:nvPr>
            <p:ph type="sldNum" sz="quarter" idx="12"/>
          </p:nvPr>
        </p:nvSpPr>
        <p:spPr/>
        <p:txBody>
          <a:bodyPr/>
          <a:lstStyle/>
          <a:p>
            <a:fld id="{FC979110-9A6D-4025-8DF7-F19C46686E32}" type="slidenum">
              <a:rPr lang="en-US" smtClean="0"/>
              <a:t>51</a:t>
            </a:fld>
            <a:endParaRPr lang="en-US"/>
          </a:p>
        </p:txBody>
      </p:sp>
    </p:spTree>
    <p:extLst>
      <p:ext uri="{BB962C8B-B14F-4D97-AF65-F5344CB8AC3E}">
        <p14:creationId xmlns:p14="http://schemas.microsoft.com/office/powerpoint/2010/main" val="4006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FB59AA-1772-46A0-8F44-4719BD753099}"/>
              </a:ext>
            </a:extLst>
          </p:cNvPr>
          <p:cNvSpPr txBox="1"/>
          <p:nvPr/>
        </p:nvSpPr>
        <p:spPr>
          <a:xfrm>
            <a:off x="3049728" y="218586"/>
            <a:ext cx="6042927" cy="584775"/>
          </a:xfrm>
          <a:prstGeom prst="rect">
            <a:avLst/>
          </a:prstGeom>
          <a:noFill/>
        </p:spPr>
        <p:txBody>
          <a:bodyPr wrap="square" rtlCol="0">
            <a:spAutoFit/>
          </a:bodyPr>
          <a:lstStyle/>
          <a:p>
            <a:pPr algn="ctr"/>
            <a:r>
              <a:rPr lang="en-US" sz="3200" dirty="0">
                <a:solidFill>
                  <a:srgbClr val="FF0000"/>
                </a:solidFill>
              </a:rPr>
              <a:t>Radiation – Governing Equations</a:t>
            </a:r>
          </a:p>
        </p:txBody>
      </p:sp>
      <p:sp>
        <p:nvSpPr>
          <p:cNvPr id="4" name="TextBox 3">
            <a:extLst>
              <a:ext uri="{FF2B5EF4-FFF2-40B4-BE49-F238E27FC236}">
                <a16:creationId xmlns:a16="http://schemas.microsoft.com/office/drawing/2014/main" id="{761B26D6-E38F-47D1-852D-7B37FC455255}"/>
              </a:ext>
            </a:extLst>
          </p:cNvPr>
          <p:cNvSpPr txBox="1"/>
          <p:nvPr/>
        </p:nvSpPr>
        <p:spPr>
          <a:xfrm>
            <a:off x="1573620" y="1041994"/>
            <a:ext cx="9867014" cy="461665"/>
          </a:xfrm>
          <a:prstGeom prst="rect">
            <a:avLst/>
          </a:prstGeom>
          <a:noFill/>
        </p:spPr>
        <p:txBody>
          <a:bodyPr wrap="square" rtlCol="0">
            <a:spAutoFit/>
          </a:bodyPr>
          <a:lstStyle/>
          <a:p>
            <a:r>
              <a:rPr lang="en-US" sz="2400" b="1" dirty="0"/>
              <a:t>Radiative Flux (Q)  </a:t>
            </a:r>
            <a:r>
              <a:rPr lang="en-US" sz="2400" dirty="0"/>
              <a:t>=  P/A   =   Radiated Power / Unit Area   =   Watts / meter</a:t>
            </a:r>
            <a:r>
              <a:rPr lang="en-US" sz="2400" baseline="30000" dirty="0"/>
              <a:t>2</a:t>
            </a:r>
          </a:p>
        </p:txBody>
      </p:sp>
      <p:sp>
        <p:nvSpPr>
          <p:cNvPr id="5" name="TextBox 4">
            <a:extLst>
              <a:ext uri="{FF2B5EF4-FFF2-40B4-BE49-F238E27FC236}">
                <a16:creationId xmlns:a16="http://schemas.microsoft.com/office/drawing/2014/main" id="{EFA4A1E9-9F1B-4F3B-AB8F-357D9E351F15}"/>
              </a:ext>
            </a:extLst>
          </p:cNvPr>
          <p:cNvSpPr txBox="1"/>
          <p:nvPr/>
        </p:nvSpPr>
        <p:spPr>
          <a:xfrm>
            <a:off x="1573620" y="1798885"/>
            <a:ext cx="8995144" cy="1569660"/>
          </a:xfrm>
          <a:prstGeom prst="rect">
            <a:avLst/>
          </a:prstGeom>
          <a:noFill/>
        </p:spPr>
        <p:txBody>
          <a:bodyPr wrap="square" rtlCol="0">
            <a:spAutoFit/>
          </a:bodyPr>
          <a:lstStyle/>
          <a:p>
            <a:r>
              <a:rPr lang="en-US" sz="2400" b="1" dirty="0"/>
              <a:t>Emissivity (</a:t>
            </a:r>
            <a:r>
              <a:rPr lang="el-GR" sz="2400" b="1" dirty="0">
                <a:latin typeface="Calibri" panose="020F0502020204030204" pitchFamily="34" charset="0"/>
                <a:cs typeface="Calibri" panose="020F0502020204030204" pitchFamily="34" charset="0"/>
              </a:rPr>
              <a:t>ϵ</a:t>
            </a:r>
            <a:r>
              <a:rPr lang="en-US" sz="2400" b="1" dirty="0"/>
              <a:t>)</a:t>
            </a:r>
            <a:r>
              <a:rPr lang="en-US" sz="2400" dirty="0"/>
              <a:t>  =  Unitless ratio of a surfaces ability to emit radiant energy compared to the ability of a perfect black body of the same area and temperature.  </a:t>
            </a:r>
            <a:r>
              <a:rPr lang="el-GR" sz="2400" dirty="0">
                <a:latin typeface="Calibri" panose="020F0502020204030204" pitchFamily="34" charset="0"/>
                <a:cs typeface="Calibri" panose="020F0502020204030204" pitchFamily="34" charset="0"/>
              </a:rPr>
              <a:t>ϵ</a:t>
            </a:r>
            <a:r>
              <a:rPr lang="en-US" sz="2400" dirty="0">
                <a:latin typeface="Calibri" panose="020F0502020204030204" pitchFamily="34" charset="0"/>
                <a:cs typeface="Calibri" panose="020F0502020204030204" pitchFamily="34" charset="0"/>
              </a:rPr>
              <a:t> </a:t>
            </a:r>
            <a:r>
              <a:rPr lang="en-US" sz="2400" dirty="0"/>
              <a:t>= 1 for a perfect reflector.  </a:t>
            </a:r>
            <a:r>
              <a:rPr lang="el-GR" sz="2400" dirty="0">
                <a:latin typeface="Calibri" panose="020F0502020204030204" pitchFamily="34" charset="0"/>
                <a:cs typeface="Calibri" panose="020F0502020204030204" pitchFamily="34" charset="0"/>
              </a:rPr>
              <a:t>ϵ</a:t>
            </a:r>
            <a:r>
              <a:rPr lang="en-US" sz="2400" dirty="0">
                <a:latin typeface="Calibri" panose="020F0502020204030204" pitchFamily="34" charset="0"/>
                <a:cs typeface="Calibri" panose="020F0502020204030204" pitchFamily="34" charset="0"/>
              </a:rPr>
              <a:t> </a:t>
            </a:r>
            <a:r>
              <a:rPr lang="en-US" sz="2400" dirty="0"/>
              <a:t>= 0 for a perfect absorber.</a:t>
            </a:r>
            <a:endParaRPr lang="en-US" sz="2400" baseline="30000" dirty="0"/>
          </a:p>
        </p:txBody>
      </p:sp>
      <p:sp>
        <p:nvSpPr>
          <p:cNvPr id="6" name="TextBox 5">
            <a:extLst>
              <a:ext uri="{FF2B5EF4-FFF2-40B4-BE49-F238E27FC236}">
                <a16:creationId xmlns:a16="http://schemas.microsoft.com/office/drawing/2014/main" id="{CEFB294E-76F2-4133-8EC8-77D46AD0665A}"/>
              </a:ext>
            </a:extLst>
          </p:cNvPr>
          <p:cNvSpPr txBox="1"/>
          <p:nvPr/>
        </p:nvSpPr>
        <p:spPr>
          <a:xfrm>
            <a:off x="1573620" y="5545731"/>
            <a:ext cx="8995144" cy="461665"/>
          </a:xfrm>
          <a:prstGeom prst="rect">
            <a:avLst/>
          </a:prstGeom>
          <a:noFill/>
        </p:spPr>
        <p:txBody>
          <a:bodyPr wrap="square" rtlCol="0">
            <a:spAutoFit/>
          </a:bodyPr>
          <a:lstStyle/>
          <a:p>
            <a:r>
              <a:rPr lang="en-US" sz="2400" b="1" dirty="0"/>
              <a:t>Stefan’s Constant (</a:t>
            </a:r>
            <a:r>
              <a:rPr lang="el-GR" sz="2400" b="1" dirty="0">
                <a:latin typeface="Calibri" panose="020F0502020204030204" pitchFamily="34" charset="0"/>
                <a:cs typeface="Calibri" panose="020F0502020204030204" pitchFamily="34" charset="0"/>
              </a:rPr>
              <a:t>σ</a:t>
            </a:r>
            <a:r>
              <a:rPr lang="en-US" sz="2400" b="1" dirty="0"/>
              <a:t>)  </a:t>
            </a:r>
            <a:r>
              <a:rPr lang="en-US" sz="2400" dirty="0"/>
              <a:t>=  5.67x10</a:t>
            </a:r>
            <a:r>
              <a:rPr lang="en-US" sz="2400" baseline="30000" dirty="0"/>
              <a:t>-8 </a:t>
            </a:r>
            <a:r>
              <a:rPr lang="en-US" sz="2400" dirty="0"/>
              <a:t> Watt / (meter</a:t>
            </a:r>
            <a:r>
              <a:rPr lang="en-US" sz="2400" baseline="30000" dirty="0"/>
              <a:t>2 </a:t>
            </a:r>
            <a:r>
              <a:rPr lang="en-US" sz="2400" dirty="0"/>
              <a:t> *  Kelvin</a:t>
            </a:r>
            <a:r>
              <a:rPr lang="en-US" sz="2400" baseline="30000" dirty="0"/>
              <a:t>4</a:t>
            </a:r>
            <a:r>
              <a:rPr lang="en-US" sz="2400" dirty="0"/>
              <a:t>)</a:t>
            </a:r>
            <a:endParaRPr lang="en-US" sz="2400" baseline="30000" dirty="0"/>
          </a:p>
        </p:txBody>
      </p:sp>
      <p:graphicFrame>
        <p:nvGraphicFramePr>
          <p:cNvPr id="7" name="Table 6">
            <a:extLst>
              <a:ext uri="{FF2B5EF4-FFF2-40B4-BE49-F238E27FC236}">
                <a16:creationId xmlns:a16="http://schemas.microsoft.com/office/drawing/2014/main" id="{04FEB3D5-B4FC-4CA6-B805-46485AE6BC52}"/>
              </a:ext>
            </a:extLst>
          </p:cNvPr>
          <p:cNvGraphicFramePr>
            <a:graphicFrameLocks noGrp="1"/>
          </p:cNvGraphicFramePr>
          <p:nvPr>
            <p:extLst>
              <p:ext uri="{D42A27DB-BD31-4B8C-83A1-F6EECF244321}">
                <p14:modId xmlns:p14="http://schemas.microsoft.com/office/powerpoint/2010/main" val="69254269"/>
              </p:ext>
            </p:extLst>
          </p:nvPr>
        </p:nvGraphicFramePr>
        <p:xfrm>
          <a:off x="3765774" y="3342577"/>
          <a:ext cx="4660452" cy="1854200"/>
        </p:xfrm>
        <a:graphic>
          <a:graphicData uri="http://schemas.openxmlformats.org/drawingml/2006/table">
            <a:tbl>
              <a:tblPr firstRow="1" bandRow="1">
                <a:tableStyleId>{5C22544A-7EE6-4342-B048-85BDC9FD1C3A}</a:tableStyleId>
              </a:tblPr>
              <a:tblGrid>
                <a:gridCol w="2276545">
                  <a:extLst>
                    <a:ext uri="{9D8B030D-6E8A-4147-A177-3AD203B41FA5}">
                      <a16:colId xmlns:a16="http://schemas.microsoft.com/office/drawing/2014/main" val="2902624854"/>
                    </a:ext>
                  </a:extLst>
                </a:gridCol>
                <a:gridCol w="2383907">
                  <a:extLst>
                    <a:ext uri="{9D8B030D-6E8A-4147-A177-3AD203B41FA5}">
                      <a16:colId xmlns:a16="http://schemas.microsoft.com/office/drawing/2014/main" val="826097625"/>
                    </a:ext>
                  </a:extLst>
                </a:gridCol>
              </a:tblGrid>
              <a:tr h="370840">
                <a:tc>
                  <a:txBody>
                    <a:bodyPr/>
                    <a:lstStyle/>
                    <a:p>
                      <a:pPr algn="ctr"/>
                      <a:r>
                        <a:rPr lang="en-US" dirty="0"/>
                        <a:t>Material</a:t>
                      </a:r>
                    </a:p>
                  </a:txBody>
                  <a:tcPr/>
                </a:tc>
                <a:tc>
                  <a:txBody>
                    <a:bodyPr/>
                    <a:lstStyle/>
                    <a:p>
                      <a:pPr algn="ctr"/>
                      <a:r>
                        <a:rPr lang="en-US" dirty="0"/>
                        <a:t>Emissivity</a:t>
                      </a:r>
                    </a:p>
                  </a:txBody>
                  <a:tcPr/>
                </a:tc>
                <a:extLst>
                  <a:ext uri="{0D108BD9-81ED-4DB2-BD59-A6C34878D82A}">
                    <a16:rowId xmlns:a16="http://schemas.microsoft.com/office/drawing/2014/main" val="3726503630"/>
                  </a:ext>
                </a:extLst>
              </a:tr>
              <a:tr h="370840">
                <a:tc>
                  <a:txBody>
                    <a:bodyPr/>
                    <a:lstStyle/>
                    <a:p>
                      <a:r>
                        <a:rPr lang="en-US" dirty="0"/>
                        <a:t>Aluminum</a:t>
                      </a:r>
                    </a:p>
                  </a:txBody>
                  <a:tcPr/>
                </a:tc>
                <a:tc>
                  <a:txBody>
                    <a:bodyPr/>
                    <a:lstStyle/>
                    <a:p>
                      <a:pPr algn="ctr"/>
                      <a:r>
                        <a:rPr lang="en-US" dirty="0"/>
                        <a:t>0.11</a:t>
                      </a:r>
                    </a:p>
                  </a:txBody>
                  <a:tcPr/>
                </a:tc>
                <a:extLst>
                  <a:ext uri="{0D108BD9-81ED-4DB2-BD59-A6C34878D82A}">
                    <a16:rowId xmlns:a16="http://schemas.microsoft.com/office/drawing/2014/main" val="3588413456"/>
                  </a:ext>
                </a:extLst>
              </a:tr>
              <a:tr h="370840">
                <a:tc>
                  <a:txBody>
                    <a:bodyPr/>
                    <a:lstStyle/>
                    <a:p>
                      <a:r>
                        <a:rPr lang="en-US" dirty="0"/>
                        <a:t>Brass (polished)</a:t>
                      </a:r>
                    </a:p>
                  </a:txBody>
                  <a:tcPr/>
                </a:tc>
                <a:tc>
                  <a:txBody>
                    <a:bodyPr/>
                    <a:lstStyle/>
                    <a:p>
                      <a:pPr algn="ctr"/>
                      <a:r>
                        <a:rPr lang="en-US" dirty="0"/>
                        <a:t>0.03</a:t>
                      </a:r>
                    </a:p>
                  </a:txBody>
                  <a:tcPr/>
                </a:tc>
                <a:extLst>
                  <a:ext uri="{0D108BD9-81ED-4DB2-BD59-A6C34878D82A}">
                    <a16:rowId xmlns:a16="http://schemas.microsoft.com/office/drawing/2014/main" val="1204804838"/>
                  </a:ext>
                </a:extLst>
              </a:tr>
              <a:tr h="370840">
                <a:tc>
                  <a:txBody>
                    <a:bodyPr/>
                    <a:lstStyle/>
                    <a:p>
                      <a:r>
                        <a:rPr lang="en-US" dirty="0"/>
                        <a:t>Gold (polished)</a:t>
                      </a:r>
                    </a:p>
                  </a:txBody>
                  <a:tcPr/>
                </a:tc>
                <a:tc>
                  <a:txBody>
                    <a:bodyPr/>
                    <a:lstStyle/>
                    <a:p>
                      <a:pPr algn="ctr"/>
                      <a:r>
                        <a:rPr lang="en-US" dirty="0"/>
                        <a:t>0.02</a:t>
                      </a:r>
                    </a:p>
                  </a:txBody>
                  <a:tcPr/>
                </a:tc>
                <a:extLst>
                  <a:ext uri="{0D108BD9-81ED-4DB2-BD59-A6C34878D82A}">
                    <a16:rowId xmlns:a16="http://schemas.microsoft.com/office/drawing/2014/main" val="2425921024"/>
                  </a:ext>
                </a:extLst>
              </a:tr>
              <a:tr h="370840">
                <a:tc>
                  <a:txBody>
                    <a:bodyPr/>
                    <a:lstStyle/>
                    <a:p>
                      <a:r>
                        <a:rPr lang="en-US" dirty="0"/>
                        <a:t>Black Gloss Paint</a:t>
                      </a:r>
                    </a:p>
                  </a:txBody>
                  <a:tcPr/>
                </a:tc>
                <a:tc>
                  <a:txBody>
                    <a:bodyPr/>
                    <a:lstStyle/>
                    <a:p>
                      <a:pPr algn="ctr"/>
                      <a:r>
                        <a:rPr lang="en-US" dirty="0"/>
                        <a:t>0.90</a:t>
                      </a:r>
                    </a:p>
                  </a:txBody>
                  <a:tcPr/>
                </a:tc>
                <a:extLst>
                  <a:ext uri="{0D108BD9-81ED-4DB2-BD59-A6C34878D82A}">
                    <a16:rowId xmlns:a16="http://schemas.microsoft.com/office/drawing/2014/main" val="2215063261"/>
                  </a:ext>
                </a:extLst>
              </a:tr>
            </a:tbl>
          </a:graphicData>
        </a:graphic>
      </p:graphicFrame>
      <p:sp>
        <p:nvSpPr>
          <p:cNvPr id="8" name="Slide Number Placeholder 7">
            <a:extLst>
              <a:ext uri="{FF2B5EF4-FFF2-40B4-BE49-F238E27FC236}">
                <a16:creationId xmlns:a16="http://schemas.microsoft.com/office/drawing/2014/main" id="{4E687D99-ADFE-452A-8CCD-E673B812AC93}"/>
              </a:ext>
            </a:extLst>
          </p:cNvPr>
          <p:cNvSpPr>
            <a:spLocks noGrp="1"/>
          </p:cNvSpPr>
          <p:nvPr>
            <p:ph type="sldNum" sz="quarter" idx="12"/>
          </p:nvPr>
        </p:nvSpPr>
        <p:spPr/>
        <p:txBody>
          <a:bodyPr/>
          <a:lstStyle/>
          <a:p>
            <a:fld id="{FC979110-9A6D-4025-8DF7-F19C46686E32}" type="slidenum">
              <a:rPr lang="en-US" smtClean="0"/>
              <a:t>52</a:t>
            </a:fld>
            <a:endParaRPr lang="en-US"/>
          </a:p>
        </p:txBody>
      </p:sp>
    </p:spTree>
    <p:extLst>
      <p:ext uri="{BB962C8B-B14F-4D97-AF65-F5344CB8AC3E}">
        <p14:creationId xmlns:p14="http://schemas.microsoft.com/office/powerpoint/2010/main" val="351769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B26D6-E38F-47D1-852D-7B37FC455255}"/>
              </a:ext>
            </a:extLst>
          </p:cNvPr>
          <p:cNvSpPr txBox="1"/>
          <p:nvPr/>
        </p:nvSpPr>
        <p:spPr>
          <a:xfrm>
            <a:off x="1679946" y="1351123"/>
            <a:ext cx="7116235" cy="461665"/>
          </a:xfrm>
          <a:prstGeom prst="rect">
            <a:avLst/>
          </a:prstGeom>
          <a:noFill/>
        </p:spPr>
        <p:txBody>
          <a:bodyPr wrap="square" rtlCol="0">
            <a:spAutoFit/>
          </a:bodyPr>
          <a:lstStyle/>
          <a:p>
            <a:r>
              <a:rPr lang="en-US" sz="2400" b="1" dirty="0"/>
              <a:t>Q</a:t>
            </a:r>
            <a:r>
              <a:rPr lang="en-US" sz="2400" b="1" baseline="-25000" dirty="0"/>
              <a:t>emitted </a:t>
            </a:r>
            <a:r>
              <a:rPr lang="en-US" sz="2400" b="1" dirty="0"/>
              <a:t>  </a:t>
            </a:r>
            <a:r>
              <a:rPr lang="en-US" sz="2400" dirty="0"/>
              <a:t>=   </a:t>
            </a:r>
            <a:r>
              <a:rPr lang="el-GR" sz="2400" b="1" dirty="0">
                <a:latin typeface="Calibri" panose="020F0502020204030204" pitchFamily="34" charset="0"/>
                <a:cs typeface="Calibri" panose="020F0502020204030204" pitchFamily="34" charset="0"/>
              </a:rPr>
              <a:t>ϵ</a:t>
            </a:r>
            <a:r>
              <a:rPr lang="en-US" sz="2400" dirty="0"/>
              <a:t> </a:t>
            </a:r>
            <a:r>
              <a:rPr lang="el-GR" sz="2400" b="1" dirty="0">
                <a:latin typeface="Calibri" panose="020F0502020204030204" pitchFamily="34" charset="0"/>
                <a:cs typeface="Calibri" panose="020F0502020204030204" pitchFamily="34" charset="0"/>
              </a:rPr>
              <a:t>σ </a:t>
            </a:r>
            <a:r>
              <a:rPr lang="en-US" sz="2400" b="1" dirty="0">
                <a:latin typeface="Calibri" panose="020F0502020204030204" pitchFamily="34" charset="0"/>
                <a:cs typeface="Calibri" panose="020F0502020204030204" pitchFamily="34" charset="0"/>
              </a:rPr>
              <a:t>T</a:t>
            </a:r>
            <a:r>
              <a:rPr lang="en-US" sz="2400" baseline="30000" dirty="0"/>
              <a:t>4 </a:t>
            </a:r>
            <a:r>
              <a:rPr lang="en-US" sz="2400" dirty="0"/>
              <a:t>            Stefan-Boltzmann law</a:t>
            </a:r>
          </a:p>
        </p:txBody>
      </p:sp>
      <p:sp>
        <p:nvSpPr>
          <p:cNvPr id="7" name="TextBox 6">
            <a:extLst>
              <a:ext uri="{FF2B5EF4-FFF2-40B4-BE49-F238E27FC236}">
                <a16:creationId xmlns:a16="http://schemas.microsoft.com/office/drawing/2014/main" id="{36FA8D14-8EA0-49CB-B33B-6C18CB95509A}"/>
              </a:ext>
            </a:extLst>
          </p:cNvPr>
          <p:cNvSpPr txBox="1"/>
          <p:nvPr/>
        </p:nvSpPr>
        <p:spPr>
          <a:xfrm>
            <a:off x="1679945" y="2197292"/>
            <a:ext cx="8442252" cy="461665"/>
          </a:xfrm>
          <a:prstGeom prst="rect">
            <a:avLst/>
          </a:prstGeom>
          <a:noFill/>
        </p:spPr>
        <p:txBody>
          <a:bodyPr wrap="square" rtlCol="0">
            <a:spAutoFit/>
          </a:bodyPr>
          <a:lstStyle/>
          <a:p>
            <a:r>
              <a:rPr lang="en-US" sz="2400" b="1" dirty="0"/>
              <a:t>P / A   </a:t>
            </a:r>
            <a:r>
              <a:rPr lang="en-US" sz="2400" dirty="0"/>
              <a:t>=   </a:t>
            </a:r>
            <a:r>
              <a:rPr lang="el-GR" sz="2400" b="1" dirty="0">
                <a:latin typeface="Calibri" panose="020F0502020204030204" pitchFamily="34" charset="0"/>
                <a:cs typeface="Calibri" panose="020F0502020204030204" pitchFamily="34" charset="0"/>
              </a:rPr>
              <a:t>ϵ</a:t>
            </a:r>
            <a:r>
              <a:rPr lang="en-US" sz="2400" dirty="0"/>
              <a:t> </a:t>
            </a:r>
            <a:r>
              <a:rPr lang="el-GR" sz="2400" b="1" dirty="0">
                <a:latin typeface="Calibri" panose="020F0502020204030204" pitchFamily="34" charset="0"/>
                <a:cs typeface="Calibri" panose="020F0502020204030204" pitchFamily="34" charset="0"/>
              </a:rPr>
              <a:t>σ </a:t>
            </a:r>
            <a:r>
              <a:rPr lang="en-US" sz="2400" b="1" dirty="0">
                <a:latin typeface="Calibri" panose="020F0502020204030204" pitchFamily="34" charset="0"/>
                <a:cs typeface="Calibri" panose="020F0502020204030204" pitchFamily="34" charset="0"/>
              </a:rPr>
              <a:t>T</a:t>
            </a:r>
            <a:r>
              <a:rPr lang="en-US" sz="2400" baseline="30000" dirty="0"/>
              <a:t>4</a:t>
            </a:r>
            <a:r>
              <a:rPr lang="en-US" sz="2400" dirty="0"/>
              <a:t>                 Radiated Power per unit Area  </a:t>
            </a:r>
          </a:p>
        </p:txBody>
      </p:sp>
      <p:sp>
        <p:nvSpPr>
          <p:cNvPr id="8" name="TextBox 7">
            <a:extLst>
              <a:ext uri="{FF2B5EF4-FFF2-40B4-BE49-F238E27FC236}">
                <a16:creationId xmlns:a16="http://schemas.microsoft.com/office/drawing/2014/main" id="{7F772521-F124-429B-8AB1-1578E4D7E016}"/>
              </a:ext>
            </a:extLst>
          </p:cNvPr>
          <p:cNvSpPr txBox="1"/>
          <p:nvPr/>
        </p:nvSpPr>
        <p:spPr>
          <a:xfrm>
            <a:off x="1679946" y="3043461"/>
            <a:ext cx="7357730" cy="461665"/>
          </a:xfrm>
          <a:prstGeom prst="rect">
            <a:avLst/>
          </a:prstGeom>
          <a:noFill/>
        </p:spPr>
        <p:txBody>
          <a:bodyPr wrap="square" rtlCol="0">
            <a:spAutoFit/>
          </a:bodyPr>
          <a:lstStyle/>
          <a:p>
            <a:r>
              <a:rPr lang="en-US" sz="2400" b="1" dirty="0"/>
              <a:t>P    </a:t>
            </a:r>
            <a:r>
              <a:rPr lang="en-US" sz="2400" dirty="0"/>
              <a:t>=   </a:t>
            </a:r>
            <a:r>
              <a:rPr lang="el-GR" sz="2400" b="1" dirty="0">
                <a:latin typeface="Calibri" panose="020F0502020204030204" pitchFamily="34" charset="0"/>
                <a:cs typeface="Calibri" panose="020F0502020204030204" pitchFamily="34" charset="0"/>
              </a:rPr>
              <a:t>ϵ</a:t>
            </a:r>
            <a:r>
              <a:rPr lang="en-US" sz="2400" dirty="0"/>
              <a:t> </a:t>
            </a:r>
            <a:r>
              <a:rPr lang="el-GR" sz="2400" b="1" dirty="0">
                <a:latin typeface="Calibri" panose="020F0502020204030204" pitchFamily="34" charset="0"/>
                <a:cs typeface="Calibri" panose="020F0502020204030204" pitchFamily="34" charset="0"/>
              </a:rPr>
              <a:t>σ</a:t>
            </a:r>
            <a:r>
              <a:rPr lang="en-US" sz="2400" b="1" dirty="0">
                <a:latin typeface="Calibri" panose="020F0502020204030204" pitchFamily="34" charset="0"/>
                <a:cs typeface="Calibri" panose="020F0502020204030204" pitchFamily="34" charset="0"/>
              </a:rPr>
              <a:t> A</a:t>
            </a:r>
            <a:r>
              <a:rPr lang="el-GR"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T</a:t>
            </a:r>
            <a:r>
              <a:rPr lang="en-US" sz="2400" baseline="30000" dirty="0"/>
              <a:t>4</a:t>
            </a:r>
            <a:r>
              <a:rPr lang="en-US" sz="2400" dirty="0"/>
              <a:t>                   Total Radiated Power         </a:t>
            </a:r>
          </a:p>
        </p:txBody>
      </p:sp>
      <p:sp>
        <p:nvSpPr>
          <p:cNvPr id="9" name="TextBox 8">
            <a:extLst>
              <a:ext uri="{FF2B5EF4-FFF2-40B4-BE49-F238E27FC236}">
                <a16:creationId xmlns:a16="http://schemas.microsoft.com/office/drawing/2014/main" id="{A5F9BBE0-B4A1-4682-9AA8-D0E905A86D01}"/>
              </a:ext>
            </a:extLst>
          </p:cNvPr>
          <p:cNvSpPr txBox="1"/>
          <p:nvPr/>
        </p:nvSpPr>
        <p:spPr>
          <a:xfrm>
            <a:off x="1679946" y="3802209"/>
            <a:ext cx="4508204" cy="461665"/>
          </a:xfrm>
          <a:prstGeom prst="rect">
            <a:avLst/>
          </a:prstGeom>
          <a:noFill/>
        </p:spPr>
        <p:txBody>
          <a:bodyPr wrap="square" rtlCol="0">
            <a:spAutoFit/>
          </a:bodyPr>
          <a:lstStyle/>
          <a:p>
            <a:r>
              <a:rPr lang="en-US" sz="2400" b="1" dirty="0"/>
              <a:t>P    </a:t>
            </a:r>
            <a:r>
              <a:rPr lang="en-US" sz="2400" dirty="0"/>
              <a:t>=   </a:t>
            </a:r>
            <a:r>
              <a:rPr lang="el-GR" sz="2400" b="1" dirty="0">
                <a:latin typeface="Calibri" panose="020F0502020204030204" pitchFamily="34" charset="0"/>
                <a:cs typeface="Calibri" panose="020F0502020204030204" pitchFamily="34" charset="0"/>
              </a:rPr>
              <a:t>ϵ</a:t>
            </a:r>
            <a:r>
              <a:rPr lang="en-US" sz="2400" dirty="0"/>
              <a:t> </a:t>
            </a:r>
            <a:r>
              <a:rPr lang="el-GR" sz="2400" b="1" dirty="0">
                <a:latin typeface="Calibri" panose="020F0502020204030204" pitchFamily="34" charset="0"/>
                <a:cs typeface="Calibri" panose="020F0502020204030204" pitchFamily="34" charset="0"/>
              </a:rPr>
              <a:t>σ</a:t>
            </a:r>
            <a:r>
              <a:rPr lang="en-US" sz="2400" b="1" dirty="0">
                <a:latin typeface="Calibri" panose="020F0502020204030204" pitchFamily="34" charset="0"/>
                <a:cs typeface="Calibri" panose="020F0502020204030204" pitchFamily="34" charset="0"/>
              </a:rPr>
              <a:t> A</a:t>
            </a:r>
            <a:r>
              <a:rPr lang="el-GR"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 T</a:t>
            </a:r>
            <a:r>
              <a:rPr lang="en-US" sz="2400" baseline="30000" dirty="0"/>
              <a:t>4 </a:t>
            </a:r>
            <a:r>
              <a:rPr lang="en-US" sz="2400" dirty="0"/>
              <a:t> - </a:t>
            </a:r>
            <a:r>
              <a:rPr lang="en-US" sz="2400" b="1" dirty="0">
                <a:latin typeface="Calibri" panose="020F0502020204030204" pitchFamily="34" charset="0"/>
                <a:cs typeface="Calibri" panose="020F0502020204030204" pitchFamily="34" charset="0"/>
              </a:rPr>
              <a:t>T</a:t>
            </a:r>
            <a:r>
              <a:rPr lang="en-US" sz="2400" b="1" baseline="-25000" dirty="0">
                <a:latin typeface="Calibri" panose="020F0502020204030204" pitchFamily="34" charset="0"/>
                <a:cs typeface="Calibri" panose="020F0502020204030204" pitchFamily="34" charset="0"/>
              </a:rPr>
              <a:t>c</a:t>
            </a:r>
            <a:r>
              <a:rPr lang="en-US" sz="2400" baseline="30000" dirty="0"/>
              <a:t>4</a:t>
            </a:r>
            <a:r>
              <a:rPr lang="en-US" sz="2400" dirty="0"/>
              <a:t> )     </a:t>
            </a:r>
          </a:p>
        </p:txBody>
      </p:sp>
      <p:sp>
        <p:nvSpPr>
          <p:cNvPr id="5" name="TextBox 4">
            <a:extLst>
              <a:ext uri="{FF2B5EF4-FFF2-40B4-BE49-F238E27FC236}">
                <a16:creationId xmlns:a16="http://schemas.microsoft.com/office/drawing/2014/main" id="{BDC02A19-00DB-4101-AE43-3DD62F9D5A89}"/>
              </a:ext>
            </a:extLst>
          </p:cNvPr>
          <p:cNvSpPr txBox="1"/>
          <p:nvPr/>
        </p:nvSpPr>
        <p:spPr>
          <a:xfrm>
            <a:off x="1134782" y="4669346"/>
            <a:ext cx="9532578" cy="830997"/>
          </a:xfrm>
          <a:prstGeom prst="rect">
            <a:avLst/>
          </a:prstGeom>
          <a:noFill/>
        </p:spPr>
        <p:txBody>
          <a:bodyPr wrap="square" rtlCol="0">
            <a:spAutoFit/>
          </a:bodyPr>
          <a:lstStyle/>
          <a:p>
            <a:r>
              <a:rPr lang="en-US" sz="2400" dirty="0"/>
              <a:t>The Temperature (T) is in degrees Kelvin.  “T” is the temperature of the hot object and “T</a:t>
            </a:r>
            <a:r>
              <a:rPr lang="en-US" sz="2400" baseline="-25000" dirty="0"/>
              <a:t>c</a:t>
            </a:r>
            <a:r>
              <a:rPr lang="en-US" sz="2400" dirty="0"/>
              <a:t>” is the temperature of the surroundings.</a:t>
            </a:r>
          </a:p>
        </p:txBody>
      </p:sp>
      <p:sp>
        <p:nvSpPr>
          <p:cNvPr id="6" name="Slide Number Placeholder 5">
            <a:extLst>
              <a:ext uri="{FF2B5EF4-FFF2-40B4-BE49-F238E27FC236}">
                <a16:creationId xmlns:a16="http://schemas.microsoft.com/office/drawing/2014/main" id="{1F36336D-0EF5-4326-9DF6-A8A7F93B8C35}"/>
              </a:ext>
            </a:extLst>
          </p:cNvPr>
          <p:cNvSpPr>
            <a:spLocks noGrp="1"/>
          </p:cNvSpPr>
          <p:nvPr>
            <p:ph type="sldNum" sz="quarter" idx="12"/>
          </p:nvPr>
        </p:nvSpPr>
        <p:spPr/>
        <p:txBody>
          <a:bodyPr/>
          <a:lstStyle/>
          <a:p>
            <a:fld id="{FC979110-9A6D-4025-8DF7-F19C46686E32}" type="slidenum">
              <a:rPr lang="en-US" smtClean="0"/>
              <a:t>53</a:t>
            </a:fld>
            <a:endParaRPr lang="en-US"/>
          </a:p>
        </p:txBody>
      </p:sp>
      <p:sp>
        <p:nvSpPr>
          <p:cNvPr id="10" name="TextBox 9">
            <a:extLst>
              <a:ext uri="{FF2B5EF4-FFF2-40B4-BE49-F238E27FC236}">
                <a16:creationId xmlns:a16="http://schemas.microsoft.com/office/drawing/2014/main" id="{72E5546C-8830-4118-8B58-C2E07DD36DEB}"/>
              </a:ext>
            </a:extLst>
          </p:cNvPr>
          <p:cNvSpPr txBox="1"/>
          <p:nvPr/>
        </p:nvSpPr>
        <p:spPr>
          <a:xfrm>
            <a:off x="3049728" y="218586"/>
            <a:ext cx="6042927" cy="584775"/>
          </a:xfrm>
          <a:prstGeom prst="rect">
            <a:avLst/>
          </a:prstGeom>
          <a:noFill/>
        </p:spPr>
        <p:txBody>
          <a:bodyPr wrap="square" rtlCol="0">
            <a:spAutoFit/>
          </a:bodyPr>
          <a:lstStyle/>
          <a:p>
            <a:pPr algn="ctr"/>
            <a:r>
              <a:rPr lang="en-US" sz="3200" dirty="0">
                <a:solidFill>
                  <a:srgbClr val="FF0000"/>
                </a:solidFill>
              </a:rPr>
              <a:t>Radiation – Governing Equations</a:t>
            </a:r>
          </a:p>
        </p:txBody>
      </p:sp>
    </p:spTree>
    <p:extLst>
      <p:ext uri="{BB962C8B-B14F-4D97-AF65-F5344CB8AC3E}">
        <p14:creationId xmlns:p14="http://schemas.microsoft.com/office/powerpoint/2010/main" val="408940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253137-6FD1-4C97-8582-B24A413B2DF6}"/>
              </a:ext>
            </a:extLst>
          </p:cNvPr>
          <p:cNvGrpSpPr/>
          <p:nvPr/>
        </p:nvGrpSpPr>
        <p:grpSpPr>
          <a:xfrm>
            <a:off x="5443870" y="643273"/>
            <a:ext cx="287080" cy="4083684"/>
            <a:chOff x="5500577" y="643273"/>
            <a:chExt cx="318977" cy="4423144"/>
          </a:xfrm>
        </p:grpSpPr>
        <p:sp>
          <p:nvSpPr>
            <p:cNvPr id="3" name="Rectangle 2">
              <a:extLst>
                <a:ext uri="{FF2B5EF4-FFF2-40B4-BE49-F238E27FC236}">
                  <a16:creationId xmlns:a16="http://schemas.microsoft.com/office/drawing/2014/main" id="{D15C3663-2CD6-476A-80FB-079E7E49443F}"/>
                </a:ext>
              </a:extLst>
            </p:cNvPr>
            <p:cNvSpPr/>
            <p:nvPr/>
          </p:nvSpPr>
          <p:spPr>
            <a:xfrm>
              <a:off x="5500577" y="643273"/>
              <a:ext cx="318977" cy="442314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307D5F1-176E-4F75-9417-4F1187D9E951}"/>
                </a:ext>
              </a:extLst>
            </p:cNvPr>
            <p:cNvCxnSpPr/>
            <p:nvPr/>
          </p:nvCxnSpPr>
          <p:spPr>
            <a:xfrm>
              <a:off x="5819554" y="643273"/>
              <a:ext cx="0" cy="44231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EF4EE4C4-848B-4214-8D56-4C11F3DD2B07}"/>
              </a:ext>
            </a:extLst>
          </p:cNvPr>
          <p:cNvSpPr txBox="1"/>
          <p:nvPr/>
        </p:nvSpPr>
        <p:spPr>
          <a:xfrm>
            <a:off x="6138530" y="643273"/>
            <a:ext cx="5280832" cy="1200329"/>
          </a:xfrm>
          <a:prstGeom prst="rect">
            <a:avLst/>
          </a:prstGeom>
          <a:noFill/>
        </p:spPr>
        <p:txBody>
          <a:bodyPr wrap="square" rtlCol="0">
            <a:spAutoFit/>
          </a:bodyPr>
          <a:lstStyle/>
          <a:p>
            <a:r>
              <a:rPr lang="en-US" sz="2400" dirty="0"/>
              <a:t>Black paint has a fairly high emissivity and thus is a good absorber of thermal radiation.  This means it will get warm…</a:t>
            </a:r>
          </a:p>
        </p:txBody>
      </p:sp>
      <p:sp>
        <p:nvSpPr>
          <p:cNvPr id="8" name="TextBox 7">
            <a:extLst>
              <a:ext uri="{FF2B5EF4-FFF2-40B4-BE49-F238E27FC236}">
                <a16:creationId xmlns:a16="http://schemas.microsoft.com/office/drawing/2014/main" id="{0880AFCC-B251-40F8-A4DB-E7049C9F8E33}"/>
              </a:ext>
            </a:extLst>
          </p:cNvPr>
          <p:cNvSpPr txBox="1"/>
          <p:nvPr/>
        </p:nvSpPr>
        <p:spPr>
          <a:xfrm>
            <a:off x="531627" y="643273"/>
            <a:ext cx="4649973" cy="1938992"/>
          </a:xfrm>
          <a:prstGeom prst="rect">
            <a:avLst/>
          </a:prstGeom>
          <a:noFill/>
        </p:spPr>
        <p:txBody>
          <a:bodyPr wrap="square" rtlCol="0">
            <a:spAutoFit/>
          </a:bodyPr>
          <a:lstStyle/>
          <a:p>
            <a:r>
              <a:rPr lang="en-US" sz="2400" dirty="0"/>
              <a:t>The bare aluminum back side of the plate is about 9x less emissive than the black side.  This means heat will not be radiated away from the plate as well.</a:t>
            </a:r>
          </a:p>
        </p:txBody>
      </p:sp>
      <p:sp>
        <p:nvSpPr>
          <p:cNvPr id="9" name="TextBox 8">
            <a:extLst>
              <a:ext uri="{FF2B5EF4-FFF2-40B4-BE49-F238E27FC236}">
                <a16:creationId xmlns:a16="http://schemas.microsoft.com/office/drawing/2014/main" id="{89153B02-89E9-433F-BDFF-A30949BDA360}"/>
              </a:ext>
            </a:extLst>
          </p:cNvPr>
          <p:cNvSpPr txBox="1"/>
          <p:nvPr/>
        </p:nvSpPr>
        <p:spPr>
          <a:xfrm>
            <a:off x="982630" y="5154197"/>
            <a:ext cx="10226740" cy="830997"/>
          </a:xfrm>
          <a:prstGeom prst="rect">
            <a:avLst/>
          </a:prstGeom>
          <a:noFill/>
        </p:spPr>
        <p:txBody>
          <a:bodyPr wrap="square" rtlCol="0">
            <a:spAutoFit/>
          </a:bodyPr>
          <a:lstStyle/>
          <a:p>
            <a:r>
              <a:rPr lang="en-US" sz="2400" dirty="0"/>
              <a:t>Since the heat flux going into the plate is higher than the heat flux going out, the plate will get hotter.</a:t>
            </a:r>
          </a:p>
        </p:txBody>
      </p:sp>
      <p:sp>
        <p:nvSpPr>
          <p:cNvPr id="10" name="TextBox 9">
            <a:extLst>
              <a:ext uri="{FF2B5EF4-FFF2-40B4-BE49-F238E27FC236}">
                <a16:creationId xmlns:a16="http://schemas.microsoft.com/office/drawing/2014/main" id="{F40BC2E9-8ABA-49FB-B14C-4986A5AFACBA}"/>
              </a:ext>
            </a:extLst>
          </p:cNvPr>
          <p:cNvSpPr txBox="1"/>
          <p:nvPr/>
        </p:nvSpPr>
        <p:spPr>
          <a:xfrm>
            <a:off x="6443330" y="2658140"/>
            <a:ext cx="1552346" cy="923330"/>
          </a:xfrm>
          <a:prstGeom prst="rect">
            <a:avLst/>
          </a:prstGeom>
          <a:noFill/>
        </p:spPr>
        <p:txBody>
          <a:bodyPr wrap="square" rtlCol="0">
            <a:spAutoFit/>
          </a:bodyPr>
          <a:lstStyle/>
          <a:p>
            <a:r>
              <a:rPr lang="en-US" b="1" dirty="0">
                <a:solidFill>
                  <a:srgbClr val="FF0000"/>
                </a:solidFill>
              </a:rPr>
              <a:t>High surrounding temperature</a:t>
            </a:r>
          </a:p>
        </p:txBody>
      </p:sp>
      <p:sp>
        <p:nvSpPr>
          <p:cNvPr id="11" name="TextBox 10">
            <a:extLst>
              <a:ext uri="{FF2B5EF4-FFF2-40B4-BE49-F238E27FC236}">
                <a16:creationId xmlns:a16="http://schemas.microsoft.com/office/drawing/2014/main" id="{7DF9C682-9E8B-4124-BD53-6C54F7624A51}"/>
              </a:ext>
            </a:extLst>
          </p:cNvPr>
          <p:cNvSpPr txBox="1"/>
          <p:nvPr/>
        </p:nvSpPr>
        <p:spPr>
          <a:xfrm>
            <a:off x="3508757" y="2682950"/>
            <a:ext cx="1552346" cy="923330"/>
          </a:xfrm>
          <a:prstGeom prst="rect">
            <a:avLst/>
          </a:prstGeom>
          <a:noFill/>
        </p:spPr>
        <p:txBody>
          <a:bodyPr wrap="square" rtlCol="0">
            <a:spAutoFit/>
          </a:bodyPr>
          <a:lstStyle/>
          <a:p>
            <a:r>
              <a:rPr lang="en-US" b="1" dirty="0">
                <a:solidFill>
                  <a:srgbClr val="0070C0"/>
                </a:solidFill>
              </a:rPr>
              <a:t>Cool surrounding temperature</a:t>
            </a:r>
          </a:p>
        </p:txBody>
      </p:sp>
      <p:pic>
        <p:nvPicPr>
          <p:cNvPr id="13" name="Picture 12">
            <a:extLst>
              <a:ext uri="{FF2B5EF4-FFF2-40B4-BE49-F238E27FC236}">
                <a16:creationId xmlns:a16="http://schemas.microsoft.com/office/drawing/2014/main" id="{7A83412A-A44F-4977-A9DB-47D4CF08FF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78833" y="2043644"/>
            <a:ext cx="1800225" cy="2533650"/>
          </a:xfrm>
          <a:prstGeom prst="rect">
            <a:avLst/>
          </a:prstGeom>
        </p:spPr>
      </p:pic>
      <p:sp>
        <p:nvSpPr>
          <p:cNvPr id="14" name="TextBox 13">
            <a:extLst>
              <a:ext uri="{FF2B5EF4-FFF2-40B4-BE49-F238E27FC236}">
                <a16:creationId xmlns:a16="http://schemas.microsoft.com/office/drawing/2014/main" id="{C4C02275-9FDA-40C8-8F52-48D12E278B30}"/>
              </a:ext>
            </a:extLst>
          </p:cNvPr>
          <p:cNvSpPr txBox="1"/>
          <p:nvPr/>
        </p:nvSpPr>
        <p:spPr>
          <a:xfrm>
            <a:off x="6496391" y="3991613"/>
            <a:ext cx="723112" cy="646331"/>
          </a:xfrm>
          <a:prstGeom prst="rect">
            <a:avLst/>
          </a:prstGeom>
          <a:noFill/>
        </p:spPr>
        <p:txBody>
          <a:bodyPr wrap="square" rtlCol="0">
            <a:spAutoFit/>
          </a:bodyPr>
          <a:lstStyle/>
          <a:p>
            <a:r>
              <a:rPr lang="en-US" sz="3600" b="1" dirty="0"/>
              <a:t>Q</a:t>
            </a:r>
          </a:p>
        </p:txBody>
      </p:sp>
      <p:sp>
        <p:nvSpPr>
          <p:cNvPr id="15" name="TextBox 14">
            <a:extLst>
              <a:ext uri="{FF2B5EF4-FFF2-40B4-BE49-F238E27FC236}">
                <a16:creationId xmlns:a16="http://schemas.microsoft.com/office/drawing/2014/main" id="{9EDCCDDE-0759-41F9-A50C-83A717C02ECD}"/>
              </a:ext>
            </a:extLst>
          </p:cNvPr>
          <p:cNvSpPr txBox="1"/>
          <p:nvPr/>
        </p:nvSpPr>
        <p:spPr>
          <a:xfrm>
            <a:off x="4369887" y="3977055"/>
            <a:ext cx="723112" cy="646331"/>
          </a:xfrm>
          <a:prstGeom prst="rect">
            <a:avLst/>
          </a:prstGeom>
          <a:noFill/>
        </p:spPr>
        <p:txBody>
          <a:bodyPr wrap="square" rtlCol="0">
            <a:spAutoFit/>
          </a:bodyPr>
          <a:lstStyle/>
          <a:p>
            <a:r>
              <a:rPr lang="en-US" sz="3600" b="1" dirty="0"/>
              <a:t>Q</a:t>
            </a:r>
          </a:p>
        </p:txBody>
      </p:sp>
      <p:cxnSp>
        <p:nvCxnSpPr>
          <p:cNvPr id="17" name="Straight Arrow Connector 16">
            <a:extLst>
              <a:ext uri="{FF2B5EF4-FFF2-40B4-BE49-F238E27FC236}">
                <a16:creationId xmlns:a16="http://schemas.microsoft.com/office/drawing/2014/main" id="{EB718DC8-CF30-4442-8E8A-52123B06B5E8}"/>
              </a:ext>
            </a:extLst>
          </p:cNvPr>
          <p:cNvCxnSpPr>
            <a:stCxn id="14" idx="1"/>
          </p:cNvCxnSpPr>
          <p:nvPr/>
        </p:nvCxnSpPr>
        <p:spPr>
          <a:xfrm flipH="1" flipV="1">
            <a:off x="5730950" y="4314778"/>
            <a:ext cx="765441"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58C624C-570E-4BA3-93B9-AD2424329E61}"/>
              </a:ext>
            </a:extLst>
          </p:cNvPr>
          <p:cNvCxnSpPr>
            <a:cxnSpLocks/>
          </p:cNvCxnSpPr>
          <p:nvPr/>
        </p:nvCxnSpPr>
        <p:spPr>
          <a:xfrm flipH="1" flipV="1">
            <a:off x="5007838" y="4300220"/>
            <a:ext cx="446779" cy="145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7C2E066-FA86-45AC-8069-6DF05C71A755}"/>
              </a:ext>
            </a:extLst>
          </p:cNvPr>
          <p:cNvSpPr>
            <a:spLocks noGrp="1"/>
          </p:cNvSpPr>
          <p:nvPr>
            <p:ph type="sldNum" sz="quarter" idx="12"/>
          </p:nvPr>
        </p:nvSpPr>
        <p:spPr/>
        <p:txBody>
          <a:bodyPr/>
          <a:lstStyle/>
          <a:p>
            <a:fld id="{FC979110-9A6D-4025-8DF7-F19C46686E32}" type="slidenum">
              <a:rPr lang="en-US" smtClean="0"/>
              <a:t>54</a:t>
            </a:fld>
            <a:endParaRPr lang="en-US"/>
          </a:p>
        </p:txBody>
      </p:sp>
    </p:spTree>
    <p:extLst>
      <p:ext uri="{BB962C8B-B14F-4D97-AF65-F5344CB8AC3E}">
        <p14:creationId xmlns:p14="http://schemas.microsoft.com/office/powerpoint/2010/main" val="421704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B19862-DA66-4B3F-AF85-DD09A9A00021}"/>
              </a:ext>
            </a:extLst>
          </p:cNvPr>
          <p:cNvSpPr>
            <a:spLocks noGrp="1"/>
          </p:cNvSpPr>
          <p:nvPr>
            <p:ph type="sldNum" sz="quarter" idx="12"/>
          </p:nvPr>
        </p:nvSpPr>
        <p:spPr/>
        <p:txBody>
          <a:bodyPr/>
          <a:lstStyle/>
          <a:p>
            <a:fld id="{FC979110-9A6D-4025-8DF7-F19C46686E32}" type="slidenum">
              <a:rPr lang="en-US" smtClean="0"/>
              <a:t>55</a:t>
            </a:fld>
            <a:endParaRPr lang="en-US"/>
          </a:p>
        </p:txBody>
      </p:sp>
      <p:sp>
        <p:nvSpPr>
          <p:cNvPr id="3" name="TextBox 2">
            <a:extLst>
              <a:ext uri="{FF2B5EF4-FFF2-40B4-BE49-F238E27FC236}">
                <a16:creationId xmlns:a16="http://schemas.microsoft.com/office/drawing/2014/main" id="{0EAD1A8B-BE8A-48D0-9DC9-62E2E341613E}"/>
              </a:ext>
            </a:extLst>
          </p:cNvPr>
          <p:cNvSpPr txBox="1"/>
          <p:nvPr/>
        </p:nvSpPr>
        <p:spPr>
          <a:xfrm>
            <a:off x="994969" y="392673"/>
            <a:ext cx="9493133" cy="1200329"/>
          </a:xfrm>
          <a:prstGeom prst="rect">
            <a:avLst/>
          </a:prstGeom>
          <a:noFill/>
        </p:spPr>
        <p:txBody>
          <a:bodyPr wrap="square" rtlCol="0">
            <a:spAutoFit/>
          </a:bodyPr>
          <a:lstStyle/>
          <a:p>
            <a:r>
              <a:rPr lang="en-US" sz="2400" b="1" dirty="0"/>
              <a:t>Sample Problem:   </a:t>
            </a:r>
            <a:r>
              <a:rPr lang="en-US" sz="2400" dirty="0"/>
              <a:t>How much radiated power is emitted by a 0.02 m</a:t>
            </a:r>
            <a:r>
              <a:rPr lang="en-US" sz="2400" baseline="30000" dirty="0"/>
              <a:t>2 </a:t>
            </a:r>
            <a:r>
              <a:rPr lang="en-US" sz="2400" dirty="0"/>
              <a:t> (</a:t>
            </a:r>
            <a:r>
              <a:rPr lang="en-US" sz="2400" i="1" dirty="0"/>
              <a:t>the size of the plates used in the radiation experiment</a:t>
            </a:r>
            <a:r>
              <a:rPr lang="en-US" sz="2400" dirty="0"/>
              <a:t>) bare aluminum plate that is at a temperature of 100 </a:t>
            </a:r>
            <a:r>
              <a:rPr lang="en-US" sz="2400" dirty="0">
                <a:latin typeface="Calibri" panose="020F0502020204030204" pitchFamily="34" charset="0"/>
                <a:cs typeface="Calibri" panose="020F0502020204030204" pitchFamily="34" charset="0"/>
              </a:rPr>
              <a:t>⁰</a:t>
            </a:r>
            <a:r>
              <a:rPr lang="en-US" sz="2400" dirty="0"/>
              <a:t>C ?</a:t>
            </a:r>
          </a:p>
        </p:txBody>
      </p:sp>
      <p:sp>
        <p:nvSpPr>
          <p:cNvPr id="4" name="TextBox 3">
            <a:extLst>
              <a:ext uri="{FF2B5EF4-FFF2-40B4-BE49-F238E27FC236}">
                <a16:creationId xmlns:a16="http://schemas.microsoft.com/office/drawing/2014/main" id="{F63B1C39-9E11-4913-A840-42F8F6032F08}"/>
              </a:ext>
            </a:extLst>
          </p:cNvPr>
          <p:cNvSpPr txBox="1"/>
          <p:nvPr/>
        </p:nvSpPr>
        <p:spPr>
          <a:xfrm>
            <a:off x="4510821" y="4479540"/>
            <a:ext cx="5658454" cy="461665"/>
          </a:xfrm>
          <a:prstGeom prst="rect">
            <a:avLst/>
          </a:prstGeom>
          <a:noFill/>
        </p:spPr>
        <p:txBody>
          <a:bodyPr wrap="square" rtlCol="0">
            <a:spAutoFit/>
          </a:bodyPr>
          <a:lstStyle/>
          <a:p>
            <a:r>
              <a:rPr lang="el-GR" sz="2400" dirty="0">
                <a:solidFill>
                  <a:srgbClr val="0070C0"/>
                </a:solidFill>
                <a:latin typeface="Calibri" panose="020F0502020204030204" pitchFamily="34" charset="0"/>
                <a:cs typeface="Calibri" panose="020F0502020204030204" pitchFamily="34" charset="0"/>
              </a:rPr>
              <a:t>σ</a:t>
            </a:r>
            <a:r>
              <a:rPr lang="en-US" sz="2400" dirty="0">
                <a:solidFill>
                  <a:srgbClr val="0070C0"/>
                </a:solidFill>
                <a:latin typeface="Calibri" panose="020F0502020204030204" pitchFamily="34" charset="0"/>
                <a:cs typeface="Calibri" panose="020F0502020204030204" pitchFamily="34" charset="0"/>
              </a:rPr>
              <a:t> </a:t>
            </a:r>
            <a:r>
              <a:rPr lang="en-US" sz="2400" dirty="0">
                <a:solidFill>
                  <a:srgbClr val="0070C0"/>
                </a:solidFill>
              </a:rPr>
              <a:t> </a:t>
            </a:r>
            <a:r>
              <a:rPr lang="en-US" sz="2400" b="1" dirty="0">
                <a:solidFill>
                  <a:srgbClr val="0070C0"/>
                </a:solidFill>
              </a:rPr>
              <a:t> </a:t>
            </a:r>
            <a:r>
              <a:rPr lang="en-US" sz="2400" dirty="0">
                <a:solidFill>
                  <a:srgbClr val="0070C0"/>
                </a:solidFill>
              </a:rPr>
              <a:t>=   5.67x10</a:t>
            </a:r>
            <a:r>
              <a:rPr lang="en-US" sz="2400" baseline="30000" dirty="0">
                <a:solidFill>
                  <a:srgbClr val="0070C0"/>
                </a:solidFill>
              </a:rPr>
              <a:t>-8 </a:t>
            </a:r>
            <a:r>
              <a:rPr lang="en-US" sz="2400" dirty="0">
                <a:solidFill>
                  <a:srgbClr val="0070C0"/>
                </a:solidFill>
              </a:rPr>
              <a:t> Watt / (meter</a:t>
            </a:r>
            <a:r>
              <a:rPr lang="en-US" sz="2400" baseline="30000" dirty="0">
                <a:solidFill>
                  <a:srgbClr val="0070C0"/>
                </a:solidFill>
              </a:rPr>
              <a:t>2 </a:t>
            </a:r>
            <a:r>
              <a:rPr lang="en-US" sz="2400" dirty="0">
                <a:solidFill>
                  <a:srgbClr val="0070C0"/>
                </a:solidFill>
              </a:rPr>
              <a:t> *  Kelvin</a:t>
            </a:r>
            <a:r>
              <a:rPr lang="en-US" sz="2400" baseline="30000" dirty="0">
                <a:solidFill>
                  <a:srgbClr val="0070C0"/>
                </a:solidFill>
              </a:rPr>
              <a:t>4</a:t>
            </a:r>
            <a:r>
              <a:rPr lang="en-US" sz="2400" dirty="0">
                <a:solidFill>
                  <a:srgbClr val="0070C0"/>
                </a:solidFill>
              </a:rPr>
              <a:t>)</a:t>
            </a:r>
            <a:endParaRPr lang="en-US" sz="2400" baseline="30000" dirty="0">
              <a:solidFill>
                <a:srgbClr val="0070C0"/>
              </a:solidFill>
            </a:endParaRPr>
          </a:p>
        </p:txBody>
      </p:sp>
      <p:sp>
        <p:nvSpPr>
          <p:cNvPr id="5" name="TextBox 4">
            <a:extLst>
              <a:ext uri="{FF2B5EF4-FFF2-40B4-BE49-F238E27FC236}">
                <a16:creationId xmlns:a16="http://schemas.microsoft.com/office/drawing/2014/main" id="{D2D6F165-2512-4415-83F1-6B8CB3B114E9}"/>
              </a:ext>
            </a:extLst>
          </p:cNvPr>
          <p:cNvSpPr txBox="1"/>
          <p:nvPr/>
        </p:nvSpPr>
        <p:spPr>
          <a:xfrm>
            <a:off x="2080236" y="1961277"/>
            <a:ext cx="7116235" cy="1938992"/>
          </a:xfrm>
          <a:prstGeom prst="rect">
            <a:avLst/>
          </a:prstGeom>
          <a:noFill/>
        </p:spPr>
        <p:txBody>
          <a:bodyPr wrap="square" rtlCol="0">
            <a:spAutoFit/>
          </a:bodyPr>
          <a:lstStyle/>
          <a:p>
            <a:r>
              <a:rPr lang="en-US" sz="2400" dirty="0"/>
              <a:t>Q</a:t>
            </a:r>
            <a:r>
              <a:rPr lang="en-US" sz="2400" baseline="-25000" dirty="0"/>
              <a:t>emitted </a:t>
            </a:r>
            <a:r>
              <a:rPr lang="en-US" sz="2400" dirty="0"/>
              <a:t>  =   </a:t>
            </a:r>
            <a:r>
              <a:rPr lang="el-GR" sz="2400" dirty="0">
                <a:latin typeface="Calibri" panose="020F0502020204030204" pitchFamily="34" charset="0"/>
                <a:cs typeface="Calibri" panose="020F0502020204030204" pitchFamily="34" charset="0"/>
              </a:rPr>
              <a:t>ϵ</a:t>
            </a:r>
            <a:r>
              <a:rPr lang="en-US" sz="2400" dirty="0"/>
              <a:t> </a:t>
            </a:r>
            <a:r>
              <a:rPr lang="el-GR" sz="2400" dirty="0">
                <a:latin typeface="Calibri" panose="020F0502020204030204" pitchFamily="34" charset="0"/>
                <a:cs typeface="Calibri" panose="020F0502020204030204" pitchFamily="34" charset="0"/>
              </a:rPr>
              <a:t>σ </a:t>
            </a:r>
            <a:r>
              <a:rPr lang="en-US" sz="2400" dirty="0">
                <a:latin typeface="Calibri" panose="020F0502020204030204" pitchFamily="34" charset="0"/>
                <a:cs typeface="Calibri" panose="020F0502020204030204" pitchFamily="34" charset="0"/>
              </a:rPr>
              <a:t>T</a:t>
            </a:r>
            <a:r>
              <a:rPr lang="en-US" sz="2400" baseline="30000" dirty="0"/>
              <a:t>4 </a:t>
            </a:r>
            <a:r>
              <a:rPr lang="en-US" sz="2400" dirty="0"/>
              <a:t>            Stefan-Boltzmann law</a:t>
            </a:r>
          </a:p>
          <a:p>
            <a:endParaRPr lang="en-US" sz="2400" dirty="0"/>
          </a:p>
          <a:p>
            <a:r>
              <a:rPr lang="en-US" sz="2400" dirty="0"/>
              <a:t>Q</a:t>
            </a:r>
            <a:r>
              <a:rPr lang="en-US" sz="2400" baseline="-25000" dirty="0"/>
              <a:t>emitted </a:t>
            </a:r>
            <a:r>
              <a:rPr lang="en-US" sz="2400" b="1" dirty="0"/>
              <a:t>  </a:t>
            </a:r>
            <a:r>
              <a:rPr lang="en-US" sz="2400" dirty="0"/>
              <a:t>=   Power</a:t>
            </a:r>
            <a:r>
              <a:rPr lang="en-US" sz="2400" baseline="-25000" dirty="0"/>
              <a:t>Radiated</a:t>
            </a:r>
            <a:r>
              <a:rPr lang="en-US" sz="2400" dirty="0"/>
              <a:t> / Area   =   P / A</a:t>
            </a:r>
          </a:p>
          <a:p>
            <a:endParaRPr lang="en-US" sz="2400" dirty="0"/>
          </a:p>
          <a:p>
            <a:r>
              <a:rPr lang="en-US" sz="2400" b="1" dirty="0"/>
              <a:t>Power</a:t>
            </a:r>
            <a:r>
              <a:rPr lang="en-US" sz="2400" b="1" baseline="-25000" dirty="0"/>
              <a:t>Radiated</a:t>
            </a:r>
            <a:r>
              <a:rPr lang="en-US" sz="2400" b="1" dirty="0"/>
              <a:t>  =   Q</a:t>
            </a:r>
            <a:r>
              <a:rPr lang="en-US" sz="2400" b="1" baseline="-25000" dirty="0"/>
              <a:t>emitted</a:t>
            </a:r>
            <a:r>
              <a:rPr lang="en-US" sz="2400" b="1" dirty="0"/>
              <a:t>  *   Area   =   </a:t>
            </a:r>
            <a:r>
              <a:rPr lang="el-GR" sz="2400" b="1" dirty="0">
                <a:latin typeface="Calibri" panose="020F0502020204030204" pitchFamily="34" charset="0"/>
                <a:cs typeface="Calibri" panose="020F0502020204030204" pitchFamily="34" charset="0"/>
              </a:rPr>
              <a:t>ϵ</a:t>
            </a:r>
            <a:r>
              <a:rPr lang="en-US" sz="2400" b="1" dirty="0">
                <a:latin typeface="Calibri" panose="020F0502020204030204" pitchFamily="34" charset="0"/>
                <a:cs typeface="Calibri" panose="020F0502020204030204" pitchFamily="34" charset="0"/>
              </a:rPr>
              <a:t>  * </a:t>
            </a:r>
            <a:r>
              <a:rPr lang="en-US" sz="2400" b="1" dirty="0"/>
              <a:t> </a:t>
            </a:r>
            <a:r>
              <a:rPr lang="el-GR" sz="2400" b="1" dirty="0">
                <a:latin typeface="Calibri" panose="020F0502020204030204" pitchFamily="34" charset="0"/>
                <a:cs typeface="Calibri" panose="020F0502020204030204" pitchFamily="34" charset="0"/>
              </a:rPr>
              <a:t>σ</a:t>
            </a:r>
            <a:r>
              <a:rPr lang="en-US" sz="2400" b="1" dirty="0">
                <a:latin typeface="Calibri" panose="020F0502020204030204" pitchFamily="34" charset="0"/>
                <a:cs typeface="Calibri" panose="020F0502020204030204" pitchFamily="34" charset="0"/>
              </a:rPr>
              <a:t>  *  </a:t>
            </a:r>
            <a:r>
              <a:rPr lang="el-GR"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T</a:t>
            </a:r>
            <a:r>
              <a:rPr lang="en-US" sz="2400" b="1" baseline="30000" dirty="0"/>
              <a:t>4</a:t>
            </a:r>
            <a:r>
              <a:rPr lang="en-US" sz="2400" b="1" dirty="0"/>
              <a:t>  * A</a:t>
            </a:r>
          </a:p>
        </p:txBody>
      </p:sp>
      <p:sp>
        <p:nvSpPr>
          <p:cNvPr id="6" name="TextBox 5">
            <a:extLst>
              <a:ext uri="{FF2B5EF4-FFF2-40B4-BE49-F238E27FC236}">
                <a16:creationId xmlns:a16="http://schemas.microsoft.com/office/drawing/2014/main" id="{F168C30C-D9C8-4D7D-988A-E12A1944D878}"/>
              </a:ext>
            </a:extLst>
          </p:cNvPr>
          <p:cNvSpPr txBox="1"/>
          <p:nvPr/>
        </p:nvSpPr>
        <p:spPr>
          <a:xfrm>
            <a:off x="4510821" y="4967933"/>
            <a:ext cx="5658454" cy="461665"/>
          </a:xfrm>
          <a:prstGeom prst="rect">
            <a:avLst/>
          </a:prstGeom>
          <a:noFill/>
        </p:spPr>
        <p:txBody>
          <a:bodyPr wrap="square" rtlCol="0">
            <a:spAutoFit/>
          </a:bodyPr>
          <a:lstStyle/>
          <a:p>
            <a:r>
              <a:rPr lang="en-US" sz="2400" dirty="0">
                <a:solidFill>
                  <a:srgbClr val="0070C0"/>
                </a:solidFill>
                <a:latin typeface="Calibri" panose="020F0502020204030204" pitchFamily="34" charset="0"/>
                <a:cs typeface="Calibri" panose="020F0502020204030204" pitchFamily="34" charset="0"/>
              </a:rPr>
              <a:t>Emissivity</a:t>
            </a:r>
            <a:r>
              <a:rPr lang="en-US" sz="2400" baseline="-25000" dirty="0">
                <a:solidFill>
                  <a:srgbClr val="0070C0"/>
                </a:solidFill>
                <a:latin typeface="Calibri" panose="020F0502020204030204" pitchFamily="34" charset="0"/>
                <a:cs typeface="Calibri" panose="020F0502020204030204" pitchFamily="34" charset="0"/>
              </a:rPr>
              <a:t>Aluminum</a:t>
            </a:r>
            <a:r>
              <a:rPr lang="en-US" sz="2400" dirty="0">
                <a:solidFill>
                  <a:srgbClr val="0070C0"/>
                </a:solidFill>
                <a:latin typeface="Calibri" panose="020F0502020204030204" pitchFamily="34" charset="0"/>
                <a:cs typeface="Calibri" panose="020F0502020204030204" pitchFamily="34" charset="0"/>
              </a:rPr>
              <a:t>  =    </a:t>
            </a:r>
            <a:r>
              <a:rPr lang="el-GR" sz="2400" dirty="0">
                <a:solidFill>
                  <a:srgbClr val="0070C0"/>
                </a:solidFill>
                <a:latin typeface="Calibri" panose="020F0502020204030204" pitchFamily="34" charset="0"/>
                <a:cs typeface="Calibri" panose="020F0502020204030204" pitchFamily="34" charset="0"/>
              </a:rPr>
              <a:t>ϵ</a:t>
            </a:r>
            <a:r>
              <a:rPr lang="en-US" sz="2400" dirty="0">
                <a:solidFill>
                  <a:srgbClr val="0070C0"/>
                </a:solidFill>
                <a:latin typeface="Calibri" panose="020F0502020204030204" pitchFamily="34" charset="0"/>
                <a:cs typeface="Calibri" panose="020F0502020204030204" pitchFamily="34" charset="0"/>
              </a:rPr>
              <a:t>  </a:t>
            </a:r>
            <a:r>
              <a:rPr lang="en-US" sz="2400" dirty="0">
                <a:solidFill>
                  <a:srgbClr val="0070C0"/>
                </a:solidFill>
              </a:rPr>
              <a:t>  =   0.11</a:t>
            </a:r>
            <a:endParaRPr lang="en-US" sz="2400" baseline="30000" dirty="0">
              <a:solidFill>
                <a:srgbClr val="0070C0"/>
              </a:solidFill>
            </a:endParaRPr>
          </a:p>
        </p:txBody>
      </p:sp>
      <p:sp>
        <p:nvSpPr>
          <p:cNvPr id="8" name="TextBox 7">
            <a:extLst>
              <a:ext uri="{FF2B5EF4-FFF2-40B4-BE49-F238E27FC236}">
                <a16:creationId xmlns:a16="http://schemas.microsoft.com/office/drawing/2014/main" id="{BFCACF87-36D7-457E-9CFB-442A7DF7E82D}"/>
              </a:ext>
            </a:extLst>
          </p:cNvPr>
          <p:cNvSpPr txBox="1"/>
          <p:nvPr/>
        </p:nvSpPr>
        <p:spPr>
          <a:xfrm>
            <a:off x="4510821" y="5468873"/>
            <a:ext cx="5658454" cy="461665"/>
          </a:xfrm>
          <a:prstGeom prst="rect">
            <a:avLst/>
          </a:prstGeom>
          <a:noFill/>
        </p:spPr>
        <p:txBody>
          <a:bodyPr wrap="square" rtlCol="0">
            <a:spAutoFit/>
          </a:bodyPr>
          <a:lstStyle/>
          <a:p>
            <a:r>
              <a:rPr lang="en-US" sz="2400" dirty="0">
                <a:solidFill>
                  <a:srgbClr val="0070C0"/>
                </a:solidFill>
                <a:latin typeface="Calibri" panose="020F0502020204030204" pitchFamily="34" charset="0"/>
                <a:cs typeface="Calibri" panose="020F0502020204030204" pitchFamily="34" charset="0"/>
              </a:rPr>
              <a:t>T   =   100 ⁰C  +  273   =   373 ⁰K</a:t>
            </a:r>
            <a:endParaRPr lang="en-US" sz="2400" baseline="30000" dirty="0">
              <a:solidFill>
                <a:srgbClr val="0070C0"/>
              </a:solidFill>
            </a:endParaRPr>
          </a:p>
        </p:txBody>
      </p:sp>
      <p:sp>
        <p:nvSpPr>
          <p:cNvPr id="7" name="TextBox 6">
            <a:extLst>
              <a:ext uri="{FF2B5EF4-FFF2-40B4-BE49-F238E27FC236}">
                <a16:creationId xmlns:a16="http://schemas.microsoft.com/office/drawing/2014/main" id="{29F0B871-DC39-4763-B165-E3E7D91CA4FC}"/>
              </a:ext>
            </a:extLst>
          </p:cNvPr>
          <p:cNvSpPr txBox="1"/>
          <p:nvPr/>
        </p:nvSpPr>
        <p:spPr>
          <a:xfrm>
            <a:off x="1740558" y="4598600"/>
            <a:ext cx="2339074" cy="1200329"/>
          </a:xfrm>
          <a:prstGeom prst="rect">
            <a:avLst/>
          </a:prstGeom>
          <a:noFill/>
        </p:spPr>
        <p:txBody>
          <a:bodyPr wrap="square" rtlCol="0">
            <a:spAutoFit/>
          </a:bodyPr>
          <a:lstStyle/>
          <a:p>
            <a:r>
              <a:rPr lang="en-US" sz="2400" dirty="0"/>
              <a:t>Values relevant to this sample problem.</a:t>
            </a:r>
          </a:p>
        </p:txBody>
      </p:sp>
    </p:spTree>
    <p:extLst>
      <p:ext uri="{BB962C8B-B14F-4D97-AF65-F5344CB8AC3E}">
        <p14:creationId xmlns:p14="http://schemas.microsoft.com/office/powerpoint/2010/main" val="171330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F3527-BF52-457A-A237-B437A5C9E7F4}"/>
              </a:ext>
            </a:extLst>
          </p:cNvPr>
          <p:cNvSpPr>
            <a:spLocks noGrp="1"/>
          </p:cNvSpPr>
          <p:nvPr>
            <p:ph type="sldNum" sz="quarter" idx="12"/>
          </p:nvPr>
        </p:nvSpPr>
        <p:spPr/>
        <p:txBody>
          <a:bodyPr/>
          <a:lstStyle/>
          <a:p>
            <a:fld id="{FC979110-9A6D-4025-8DF7-F19C46686E32}" type="slidenum">
              <a:rPr lang="en-US" smtClean="0"/>
              <a:t>56</a:t>
            </a:fld>
            <a:endParaRPr lang="en-US"/>
          </a:p>
        </p:txBody>
      </p:sp>
      <p:sp>
        <p:nvSpPr>
          <p:cNvPr id="3" name="Rectangle 2">
            <a:extLst>
              <a:ext uri="{FF2B5EF4-FFF2-40B4-BE49-F238E27FC236}">
                <a16:creationId xmlns:a16="http://schemas.microsoft.com/office/drawing/2014/main" id="{47BD2510-4C88-4C0C-BDCD-3C71133BCD72}"/>
              </a:ext>
            </a:extLst>
          </p:cNvPr>
          <p:cNvSpPr/>
          <p:nvPr/>
        </p:nvSpPr>
        <p:spPr>
          <a:xfrm>
            <a:off x="1065488" y="1066017"/>
            <a:ext cx="10011330" cy="461665"/>
          </a:xfrm>
          <a:prstGeom prst="rect">
            <a:avLst/>
          </a:prstGeom>
        </p:spPr>
        <p:txBody>
          <a:bodyPr wrap="none">
            <a:spAutoFit/>
          </a:bodyPr>
          <a:lstStyle/>
          <a:p>
            <a:r>
              <a:rPr lang="en-US" sz="2400" dirty="0"/>
              <a:t>Power</a:t>
            </a:r>
            <a:r>
              <a:rPr lang="en-US" sz="2400" baseline="-25000" dirty="0"/>
              <a:t>Radiated</a:t>
            </a:r>
            <a:r>
              <a:rPr lang="en-US" sz="2400" dirty="0"/>
              <a:t>  =    0.11  *  5.67x10</a:t>
            </a:r>
            <a:r>
              <a:rPr lang="en-US" sz="2400" baseline="30000" dirty="0"/>
              <a:t>-8 </a:t>
            </a:r>
            <a:r>
              <a:rPr lang="en-US" sz="2400" dirty="0"/>
              <a:t> w / (m</a:t>
            </a:r>
            <a:r>
              <a:rPr lang="en-US" sz="2400" baseline="30000" dirty="0"/>
              <a:t>2 </a:t>
            </a:r>
            <a:r>
              <a:rPr lang="en-US" sz="2400" dirty="0"/>
              <a:t> *  </a:t>
            </a:r>
            <a:r>
              <a:rPr lang="en-US" sz="2400" dirty="0">
                <a:latin typeface="Calibri" panose="020F0502020204030204" pitchFamily="34" charset="0"/>
                <a:cs typeface="Calibri" panose="020F0502020204030204" pitchFamily="34" charset="0"/>
              </a:rPr>
              <a:t>⁰</a:t>
            </a:r>
            <a:r>
              <a:rPr lang="en-US" sz="2400" dirty="0"/>
              <a:t>K</a:t>
            </a:r>
            <a:r>
              <a:rPr lang="en-US" sz="2400" baseline="30000" dirty="0"/>
              <a:t>4</a:t>
            </a:r>
            <a:r>
              <a:rPr lang="en-US" sz="2400" dirty="0"/>
              <a:t>)  *  (373 </a:t>
            </a:r>
            <a:r>
              <a:rPr lang="en-US" sz="2400" dirty="0">
                <a:latin typeface="Calibri" panose="020F0502020204030204" pitchFamily="34" charset="0"/>
                <a:cs typeface="Calibri" panose="020F0502020204030204" pitchFamily="34" charset="0"/>
              </a:rPr>
              <a:t>⁰</a:t>
            </a:r>
            <a:r>
              <a:rPr lang="en-US" sz="2400" dirty="0"/>
              <a:t>K)</a:t>
            </a:r>
            <a:r>
              <a:rPr lang="en-US" sz="2400" baseline="30000" dirty="0"/>
              <a:t>4</a:t>
            </a:r>
            <a:r>
              <a:rPr lang="en-US" sz="2400" dirty="0"/>
              <a:t>   *  0.02 m</a:t>
            </a:r>
            <a:r>
              <a:rPr lang="en-US" sz="2400" baseline="30000" dirty="0"/>
              <a:t>2</a:t>
            </a:r>
            <a:r>
              <a:rPr lang="en-US" sz="2400" dirty="0"/>
              <a:t>           </a:t>
            </a:r>
          </a:p>
        </p:txBody>
      </p:sp>
      <p:sp>
        <p:nvSpPr>
          <p:cNvPr id="6" name="Rectangle 5">
            <a:extLst>
              <a:ext uri="{FF2B5EF4-FFF2-40B4-BE49-F238E27FC236}">
                <a16:creationId xmlns:a16="http://schemas.microsoft.com/office/drawing/2014/main" id="{7FD02B9B-5330-4049-8EE1-837B8FF2A178}"/>
              </a:ext>
            </a:extLst>
          </p:cNvPr>
          <p:cNvSpPr/>
          <p:nvPr/>
        </p:nvSpPr>
        <p:spPr>
          <a:xfrm>
            <a:off x="1065488" y="1996200"/>
            <a:ext cx="10710240" cy="461665"/>
          </a:xfrm>
          <a:prstGeom prst="rect">
            <a:avLst/>
          </a:prstGeom>
        </p:spPr>
        <p:txBody>
          <a:bodyPr wrap="none">
            <a:spAutoFit/>
          </a:bodyPr>
          <a:lstStyle/>
          <a:p>
            <a:r>
              <a:rPr lang="en-US" sz="2400" dirty="0"/>
              <a:t>Power</a:t>
            </a:r>
            <a:r>
              <a:rPr lang="en-US" sz="2400" baseline="-25000" dirty="0"/>
              <a:t>Radiated</a:t>
            </a:r>
            <a:r>
              <a:rPr lang="en-US" sz="2400" dirty="0"/>
              <a:t>  =    0.11  * 5.67x10</a:t>
            </a:r>
            <a:r>
              <a:rPr lang="en-US" sz="2400" baseline="30000" dirty="0"/>
              <a:t>-8 </a:t>
            </a:r>
            <a:r>
              <a:rPr lang="en-US" sz="2400" dirty="0"/>
              <a:t> w / (m</a:t>
            </a:r>
            <a:r>
              <a:rPr lang="en-US" sz="2400" baseline="30000" dirty="0"/>
              <a:t>2 </a:t>
            </a:r>
            <a:r>
              <a:rPr lang="en-US" sz="2400" dirty="0"/>
              <a:t> *  </a:t>
            </a:r>
            <a:r>
              <a:rPr lang="en-US" sz="2400" dirty="0">
                <a:latin typeface="Calibri" panose="020F0502020204030204" pitchFamily="34" charset="0"/>
                <a:cs typeface="Calibri" panose="020F0502020204030204" pitchFamily="34" charset="0"/>
              </a:rPr>
              <a:t>⁰</a:t>
            </a:r>
            <a:r>
              <a:rPr lang="en-US" sz="2400" dirty="0"/>
              <a:t>K</a:t>
            </a:r>
            <a:r>
              <a:rPr lang="en-US" sz="2400" baseline="30000" dirty="0"/>
              <a:t>4</a:t>
            </a:r>
            <a:r>
              <a:rPr lang="en-US" sz="2400" dirty="0"/>
              <a:t>)  *  1.936x10</a:t>
            </a:r>
            <a:r>
              <a:rPr lang="en-US" sz="2400" baseline="30000" dirty="0"/>
              <a:t>10</a:t>
            </a:r>
            <a:r>
              <a:rPr lang="en-US" sz="2400" dirty="0"/>
              <a:t>  </a:t>
            </a:r>
            <a:r>
              <a:rPr lang="en-US" sz="2400" dirty="0">
                <a:latin typeface="Calibri" panose="020F0502020204030204" pitchFamily="34" charset="0"/>
                <a:cs typeface="Calibri" panose="020F0502020204030204" pitchFamily="34" charset="0"/>
              </a:rPr>
              <a:t>⁰</a:t>
            </a:r>
            <a:r>
              <a:rPr lang="en-US" sz="2400" dirty="0"/>
              <a:t>K</a:t>
            </a:r>
            <a:r>
              <a:rPr lang="en-US" sz="2400" baseline="30000" dirty="0"/>
              <a:t>4</a:t>
            </a:r>
            <a:r>
              <a:rPr lang="en-US" sz="2400" dirty="0"/>
              <a:t>  *  0.02 m</a:t>
            </a:r>
            <a:r>
              <a:rPr lang="en-US" sz="2400" baseline="30000" dirty="0"/>
              <a:t>2</a:t>
            </a:r>
            <a:r>
              <a:rPr lang="en-US" sz="2400" dirty="0"/>
              <a:t>           </a:t>
            </a:r>
          </a:p>
        </p:txBody>
      </p:sp>
      <p:grpSp>
        <p:nvGrpSpPr>
          <p:cNvPr id="10" name="Group 9">
            <a:extLst>
              <a:ext uri="{FF2B5EF4-FFF2-40B4-BE49-F238E27FC236}">
                <a16:creationId xmlns:a16="http://schemas.microsoft.com/office/drawing/2014/main" id="{DEB35F8F-4C30-41C0-BDBB-FCF41B16F1BE}"/>
              </a:ext>
            </a:extLst>
          </p:cNvPr>
          <p:cNvGrpSpPr/>
          <p:nvPr/>
        </p:nvGrpSpPr>
        <p:grpSpPr>
          <a:xfrm>
            <a:off x="5935287" y="2002226"/>
            <a:ext cx="4746569" cy="465821"/>
            <a:chOff x="5935287" y="2988237"/>
            <a:chExt cx="4746569" cy="465821"/>
          </a:xfrm>
        </p:grpSpPr>
        <p:cxnSp>
          <p:nvCxnSpPr>
            <p:cNvPr id="4" name="Straight Connector 3">
              <a:extLst>
                <a:ext uri="{FF2B5EF4-FFF2-40B4-BE49-F238E27FC236}">
                  <a16:creationId xmlns:a16="http://schemas.microsoft.com/office/drawing/2014/main" id="{32142537-7883-4A1A-B2A0-AAAD44102831}"/>
                </a:ext>
              </a:extLst>
            </p:cNvPr>
            <p:cNvCxnSpPr/>
            <p:nvPr/>
          </p:nvCxnSpPr>
          <p:spPr>
            <a:xfrm flipH="1">
              <a:off x="6748477" y="2988237"/>
              <a:ext cx="321425" cy="4616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D953001-5283-4718-AF48-5E2DB722F2DA}"/>
                </a:ext>
              </a:extLst>
            </p:cNvPr>
            <p:cNvCxnSpPr/>
            <p:nvPr/>
          </p:nvCxnSpPr>
          <p:spPr>
            <a:xfrm flipH="1">
              <a:off x="5935287" y="2988953"/>
              <a:ext cx="321425" cy="4616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14EA47-9397-47D8-87F5-D768D8D18621}"/>
                </a:ext>
              </a:extLst>
            </p:cNvPr>
            <p:cNvCxnSpPr/>
            <p:nvPr/>
          </p:nvCxnSpPr>
          <p:spPr>
            <a:xfrm flipH="1">
              <a:off x="10360431" y="2988237"/>
              <a:ext cx="321425" cy="4616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4FD62B-5E0E-4983-A224-76214880153B}"/>
                </a:ext>
              </a:extLst>
            </p:cNvPr>
            <p:cNvCxnSpPr/>
            <p:nvPr/>
          </p:nvCxnSpPr>
          <p:spPr>
            <a:xfrm flipH="1">
              <a:off x="9099666" y="2992393"/>
              <a:ext cx="321425" cy="4616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14FC6C06-7A91-4DDD-BB17-C128C325D954}"/>
              </a:ext>
            </a:extLst>
          </p:cNvPr>
          <p:cNvSpPr/>
          <p:nvPr/>
        </p:nvSpPr>
        <p:spPr>
          <a:xfrm>
            <a:off x="1065488" y="2932795"/>
            <a:ext cx="3770840" cy="461665"/>
          </a:xfrm>
          <a:prstGeom prst="rect">
            <a:avLst/>
          </a:prstGeom>
        </p:spPr>
        <p:txBody>
          <a:bodyPr wrap="none">
            <a:spAutoFit/>
          </a:bodyPr>
          <a:lstStyle/>
          <a:p>
            <a:r>
              <a:rPr lang="en-US" sz="2400" b="1" dirty="0"/>
              <a:t>Power</a:t>
            </a:r>
            <a:r>
              <a:rPr lang="en-US" sz="2400" b="1" baseline="-25000" dirty="0"/>
              <a:t>Radiated</a:t>
            </a:r>
            <a:r>
              <a:rPr lang="en-US" sz="2400" b="1" dirty="0"/>
              <a:t>   =    2.4  watts  </a:t>
            </a:r>
          </a:p>
        </p:txBody>
      </p:sp>
      <p:sp>
        <p:nvSpPr>
          <p:cNvPr id="8" name="TextBox 7">
            <a:extLst>
              <a:ext uri="{FF2B5EF4-FFF2-40B4-BE49-F238E27FC236}">
                <a16:creationId xmlns:a16="http://schemas.microsoft.com/office/drawing/2014/main" id="{02DEC0ED-5E7A-41CC-AC2E-08B4E3FA2FFA}"/>
              </a:ext>
            </a:extLst>
          </p:cNvPr>
          <p:cNvSpPr txBox="1"/>
          <p:nvPr/>
        </p:nvSpPr>
        <p:spPr>
          <a:xfrm>
            <a:off x="1065488" y="3989896"/>
            <a:ext cx="10011330" cy="1569660"/>
          </a:xfrm>
          <a:prstGeom prst="rect">
            <a:avLst/>
          </a:prstGeom>
          <a:noFill/>
        </p:spPr>
        <p:txBody>
          <a:bodyPr wrap="square" rtlCol="0">
            <a:spAutoFit/>
          </a:bodyPr>
          <a:lstStyle/>
          <a:p>
            <a:r>
              <a:rPr lang="en-US" sz="2400" dirty="0"/>
              <a:t>This doesn’t appear to be a significant amount of radiated power, after all decorative holiday electric window candles are usually rated at 5 watts and they don’t put out much heat.  A simple experiment can be conducted to get a sense of the heat associated with that small radiated power.</a:t>
            </a:r>
          </a:p>
        </p:txBody>
      </p:sp>
      <p:sp>
        <p:nvSpPr>
          <p:cNvPr id="12" name="TextBox 11">
            <a:extLst>
              <a:ext uri="{FF2B5EF4-FFF2-40B4-BE49-F238E27FC236}">
                <a16:creationId xmlns:a16="http://schemas.microsoft.com/office/drawing/2014/main" id="{8F207C3C-536A-4282-AD34-9A04ED7EA21A}"/>
              </a:ext>
            </a:extLst>
          </p:cNvPr>
          <p:cNvSpPr txBox="1"/>
          <p:nvPr/>
        </p:nvSpPr>
        <p:spPr>
          <a:xfrm>
            <a:off x="3049689" y="178193"/>
            <a:ext cx="6042927" cy="584775"/>
          </a:xfrm>
          <a:prstGeom prst="rect">
            <a:avLst/>
          </a:prstGeom>
          <a:noFill/>
        </p:spPr>
        <p:txBody>
          <a:bodyPr wrap="square" rtlCol="0">
            <a:spAutoFit/>
          </a:bodyPr>
          <a:lstStyle/>
          <a:p>
            <a:pPr algn="ctr"/>
            <a:r>
              <a:rPr lang="en-US" sz="3200" dirty="0">
                <a:solidFill>
                  <a:srgbClr val="FF0000"/>
                </a:solidFill>
              </a:rPr>
              <a:t>Crunching the Numbers…</a:t>
            </a:r>
          </a:p>
        </p:txBody>
      </p:sp>
    </p:spTree>
    <p:extLst>
      <p:ext uri="{BB962C8B-B14F-4D97-AF65-F5344CB8AC3E}">
        <p14:creationId xmlns:p14="http://schemas.microsoft.com/office/powerpoint/2010/main" val="14878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F8224-EE1F-4EF7-BB6A-7559659CFE52}"/>
              </a:ext>
            </a:extLst>
          </p:cNvPr>
          <p:cNvSpPr>
            <a:spLocks noGrp="1"/>
          </p:cNvSpPr>
          <p:nvPr>
            <p:ph type="sldNum" sz="quarter" idx="12"/>
          </p:nvPr>
        </p:nvSpPr>
        <p:spPr/>
        <p:txBody>
          <a:bodyPr/>
          <a:lstStyle/>
          <a:p>
            <a:fld id="{FC979110-9A6D-4025-8DF7-F19C46686E32}" type="slidenum">
              <a:rPr lang="en-US" smtClean="0"/>
              <a:t>57</a:t>
            </a:fld>
            <a:endParaRPr lang="en-US"/>
          </a:p>
        </p:txBody>
      </p:sp>
      <p:pic>
        <p:nvPicPr>
          <p:cNvPr id="4" name="Picture 3">
            <a:extLst>
              <a:ext uri="{FF2B5EF4-FFF2-40B4-BE49-F238E27FC236}">
                <a16:creationId xmlns:a16="http://schemas.microsoft.com/office/drawing/2014/main" id="{56CAEF1B-E3A3-4997-A6E8-D9AFEBCCF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656" y="457200"/>
            <a:ext cx="3906664" cy="2929998"/>
          </a:xfrm>
          <a:prstGeom prst="rect">
            <a:avLst/>
          </a:prstGeom>
        </p:spPr>
      </p:pic>
      <p:pic>
        <p:nvPicPr>
          <p:cNvPr id="6" name="Picture 5">
            <a:extLst>
              <a:ext uri="{FF2B5EF4-FFF2-40B4-BE49-F238E27FC236}">
                <a16:creationId xmlns:a16="http://schemas.microsoft.com/office/drawing/2014/main" id="{4BC12619-ACFE-4A58-A51C-4EDD80D60D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0163" y="3228089"/>
            <a:ext cx="4060874" cy="2995088"/>
          </a:xfrm>
          <a:prstGeom prst="rect">
            <a:avLst/>
          </a:prstGeom>
        </p:spPr>
      </p:pic>
      <p:sp>
        <p:nvSpPr>
          <p:cNvPr id="7" name="TextBox 6">
            <a:extLst>
              <a:ext uri="{FF2B5EF4-FFF2-40B4-BE49-F238E27FC236}">
                <a16:creationId xmlns:a16="http://schemas.microsoft.com/office/drawing/2014/main" id="{0B540126-FB1B-406C-9DCD-07FF3B4E6AB6}"/>
              </a:ext>
            </a:extLst>
          </p:cNvPr>
          <p:cNvSpPr txBox="1"/>
          <p:nvPr/>
        </p:nvSpPr>
        <p:spPr>
          <a:xfrm>
            <a:off x="5050302" y="562708"/>
            <a:ext cx="6064348" cy="1569660"/>
          </a:xfrm>
          <a:prstGeom prst="rect">
            <a:avLst/>
          </a:prstGeom>
          <a:noFill/>
        </p:spPr>
        <p:txBody>
          <a:bodyPr wrap="square" rtlCol="0">
            <a:spAutoFit/>
          </a:bodyPr>
          <a:lstStyle/>
          <a:p>
            <a:r>
              <a:rPr lang="en-US" sz="2400" dirty="0"/>
              <a:t>A 0.02 m</a:t>
            </a:r>
            <a:r>
              <a:rPr lang="en-US" sz="2400" baseline="30000" dirty="0"/>
              <a:t>2</a:t>
            </a:r>
            <a:r>
              <a:rPr lang="en-US" sz="2400" dirty="0"/>
              <a:t> aluminum plate is heated to 100 </a:t>
            </a:r>
            <a:r>
              <a:rPr lang="en-US" sz="2400" dirty="0">
                <a:latin typeface="Calibri" panose="020F0502020204030204" pitchFamily="34" charset="0"/>
                <a:cs typeface="Calibri" panose="020F0502020204030204" pitchFamily="34" charset="0"/>
              </a:rPr>
              <a:t>⁰</a:t>
            </a:r>
            <a:r>
              <a:rPr lang="en-US" sz="2400" dirty="0"/>
              <a:t>C (212 </a:t>
            </a:r>
            <a:r>
              <a:rPr lang="en-US" sz="2400" dirty="0">
                <a:latin typeface="Calibri" panose="020F0502020204030204" pitchFamily="34" charset="0"/>
                <a:cs typeface="Calibri" panose="020F0502020204030204" pitchFamily="34" charset="0"/>
              </a:rPr>
              <a:t>⁰</a:t>
            </a:r>
            <a:r>
              <a:rPr lang="en-US" sz="2400" dirty="0"/>
              <a:t>F) in a toaster oven.  The plate is carefully removed using tongs.  </a:t>
            </a:r>
            <a:r>
              <a:rPr lang="en-US" sz="2400" i="1" dirty="0">
                <a:solidFill>
                  <a:srgbClr val="FF0000"/>
                </a:solidFill>
              </a:rPr>
              <a:t>This must be done carefully to prevent burns to the hands…</a:t>
            </a:r>
          </a:p>
        </p:txBody>
      </p:sp>
      <p:sp>
        <p:nvSpPr>
          <p:cNvPr id="8" name="TextBox 7">
            <a:extLst>
              <a:ext uri="{FF2B5EF4-FFF2-40B4-BE49-F238E27FC236}">
                <a16:creationId xmlns:a16="http://schemas.microsoft.com/office/drawing/2014/main" id="{0E921F64-5D44-491D-A38F-0D91F6350212}"/>
              </a:ext>
            </a:extLst>
          </p:cNvPr>
          <p:cNvSpPr txBox="1"/>
          <p:nvPr/>
        </p:nvSpPr>
        <p:spPr>
          <a:xfrm>
            <a:off x="694006" y="3754558"/>
            <a:ext cx="5886157" cy="2308324"/>
          </a:xfrm>
          <a:prstGeom prst="rect">
            <a:avLst/>
          </a:prstGeom>
          <a:noFill/>
        </p:spPr>
        <p:txBody>
          <a:bodyPr wrap="square" rtlCol="0">
            <a:spAutoFit/>
          </a:bodyPr>
          <a:lstStyle/>
          <a:p>
            <a:r>
              <a:rPr lang="en-US" sz="2400" dirty="0"/>
              <a:t>The heat being given off was sensed by placing my hand near the plate.  In this case, even though the plate was hot enough to cause pain if touched, the radiated heat was rather minor.  This qualitative test seems to support the calculated radiated power…</a:t>
            </a:r>
          </a:p>
        </p:txBody>
      </p:sp>
    </p:spTree>
    <p:extLst>
      <p:ext uri="{BB962C8B-B14F-4D97-AF65-F5344CB8AC3E}">
        <p14:creationId xmlns:p14="http://schemas.microsoft.com/office/powerpoint/2010/main" val="37960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51A33E-FD1A-4312-82CB-CECD8E01ABA2}"/>
              </a:ext>
            </a:extLst>
          </p:cNvPr>
          <p:cNvSpPr txBox="1"/>
          <p:nvPr/>
        </p:nvSpPr>
        <p:spPr>
          <a:xfrm>
            <a:off x="631767" y="1476063"/>
            <a:ext cx="6611487" cy="3354765"/>
          </a:xfrm>
          <a:prstGeom prst="rect">
            <a:avLst/>
          </a:prstGeom>
          <a:noFill/>
        </p:spPr>
        <p:txBody>
          <a:bodyPr wrap="square" rtlCol="0">
            <a:spAutoFit/>
          </a:bodyPr>
          <a:lstStyle/>
          <a:p>
            <a:r>
              <a:rPr lang="en-US" sz="2400" dirty="0"/>
              <a:t>Simple mercury thermometers can be used to conduct these experiments.  There are a few things to keep in mind:</a:t>
            </a:r>
          </a:p>
          <a:p>
            <a:endParaRPr lang="en-US" sz="2400" dirty="0"/>
          </a:p>
          <a:p>
            <a:pPr marL="342900" indent="-342900">
              <a:spcBef>
                <a:spcPts val="1200"/>
              </a:spcBef>
              <a:buFont typeface="Arial" panose="020B0604020202020204" pitchFamily="34" charset="0"/>
              <a:buChar char="•"/>
            </a:pPr>
            <a:r>
              <a:rPr lang="en-US" sz="2400" dirty="0"/>
              <a:t>The thermometer bulb must be in intimate contact with the test plates</a:t>
            </a:r>
          </a:p>
          <a:p>
            <a:pPr marL="342900" indent="-342900">
              <a:spcBef>
                <a:spcPts val="1200"/>
              </a:spcBef>
              <a:buFont typeface="Arial" panose="020B0604020202020204" pitchFamily="34" charset="0"/>
              <a:buChar char="•"/>
            </a:pPr>
            <a:r>
              <a:rPr lang="en-US" sz="2400" dirty="0"/>
              <a:t>Data should be taken at 5 minute intervals or less to get good temperature curves</a:t>
            </a:r>
          </a:p>
        </p:txBody>
      </p:sp>
      <p:sp>
        <p:nvSpPr>
          <p:cNvPr id="4" name="TextBox 3">
            <a:extLst>
              <a:ext uri="{FF2B5EF4-FFF2-40B4-BE49-F238E27FC236}">
                <a16:creationId xmlns:a16="http://schemas.microsoft.com/office/drawing/2014/main" id="{2D220779-73E7-445D-B01A-E5616AA66A6F}"/>
              </a:ext>
            </a:extLst>
          </p:cNvPr>
          <p:cNvSpPr txBox="1"/>
          <p:nvPr/>
        </p:nvSpPr>
        <p:spPr>
          <a:xfrm>
            <a:off x="631767" y="237626"/>
            <a:ext cx="10722033" cy="1077218"/>
          </a:xfrm>
          <a:prstGeom prst="rect">
            <a:avLst/>
          </a:prstGeom>
          <a:noFill/>
        </p:spPr>
        <p:txBody>
          <a:bodyPr wrap="square" rtlCol="0">
            <a:spAutoFit/>
          </a:bodyPr>
          <a:lstStyle/>
          <a:p>
            <a:pPr algn="ctr"/>
            <a:r>
              <a:rPr lang="en-US" sz="3200" dirty="0">
                <a:solidFill>
                  <a:srgbClr val="FF0000"/>
                </a:solidFill>
              </a:rPr>
              <a:t>You don’t have access to a computer-based temperature measuring system?</a:t>
            </a:r>
          </a:p>
        </p:txBody>
      </p:sp>
      <p:sp>
        <p:nvSpPr>
          <p:cNvPr id="5" name="TextBox 4">
            <a:extLst>
              <a:ext uri="{FF2B5EF4-FFF2-40B4-BE49-F238E27FC236}">
                <a16:creationId xmlns:a16="http://schemas.microsoft.com/office/drawing/2014/main" id="{8B489612-4C2C-42B3-A199-0BAC94CBC0F6}"/>
              </a:ext>
            </a:extLst>
          </p:cNvPr>
          <p:cNvSpPr txBox="1"/>
          <p:nvPr/>
        </p:nvSpPr>
        <p:spPr>
          <a:xfrm>
            <a:off x="1902229" y="5652874"/>
            <a:ext cx="10289771" cy="523220"/>
          </a:xfrm>
          <a:prstGeom prst="rect">
            <a:avLst/>
          </a:prstGeom>
          <a:noFill/>
        </p:spPr>
        <p:txBody>
          <a:bodyPr wrap="square" rtlCol="0">
            <a:spAutoFit/>
          </a:bodyPr>
          <a:lstStyle/>
          <a:p>
            <a:r>
              <a:rPr lang="en-US" sz="2800" dirty="0">
                <a:solidFill>
                  <a:srgbClr val="0070C0"/>
                </a:solidFill>
              </a:rPr>
              <a:t>Other temperature measuring devices can be used as well.</a:t>
            </a:r>
          </a:p>
        </p:txBody>
      </p:sp>
      <p:pic>
        <p:nvPicPr>
          <p:cNvPr id="7" name="Picture 6">
            <a:extLst>
              <a:ext uri="{FF2B5EF4-FFF2-40B4-BE49-F238E27FC236}">
                <a16:creationId xmlns:a16="http://schemas.microsoft.com/office/drawing/2014/main" id="{F589165B-8F98-435B-8333-B55FE0C291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64335" y="1801663"/>
            <a:ext cx="3895898" cy="3254674"/>
          </a:xfrm>
          <a:prstGeom prst="rect">
            <a:avLst/>
          </a:prstGeom>
        </p:spPr>
      </p:pic>
      <p:sp>
        <p:nvSpPr>
          <p:cNvPr id="6" name="Slide Number Placeholder 5">
            <a:extLst>
              <a:ext uri="{FF2B5EF4-FFF2-40B4-BE49-F238E27FC236}">
                <a16:creationId xmlns:a16="http://schemas.microsoft.com/office/drawing/2014/main" id="{EC467375-14E6-47FF-B34D-A6BFA8F4D5CB}"/>
              </a:ext>
            </a:extLst>
          </p:cNvPr>
          <p:cNvSpPr>
            <a:spLocks noGrp="1"/>
          </p:cNvSpPr>
          <p:nvPr>
            <p:ph type="sldNum" sz="quarter" idx="12"/>
          </p:nvPr>
        </p:nvSpPr>
        <p:spPr/>
        <p:txBody>
          <a:bodyPr/>
          <a:lstStyle/>
          <a:p>
            <a:fld id="{FC979110-9A6D-4025-8DF7-F19C46686E32}" type="slidenum">
              <a:rPr lang="en-US" smtClean="0"/>
              <a:t>58</a:t>
            </a:fld>
            <a:endParaRPr lang="en-US"/>
          </a:p>
        </p:txBody>
      </p:sp>
    </p:spTree>
    <p:extLst>
      <p:ext uri="{BB962C8B-B14F-4D97-AF65-F5344CB8AC3E}">
        <p14:creationId xmlns:p14="http://schemas.microsoft.com/office/powerpoint/2010/main" val="39142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80D0D6-7179-4875-ACE4-678D9F4C9679}"/>
              </a:ext>
            </a:extLst>
          </p:cNvPr>
          <p:cNvPicPr>
            <a:picLocks noChangeAspect="1"/>
          </p:cNvPicPr>
          <p:nvPr/>
        </p:nvPicPr>
        <p:blipFill>
          <a:blip r:embed="rId2"/>
          <a:stretch>
            <a:fillRect/>
          </a:stretch>
        </p:blipFill>
        <p:spPr>
          <a:xfrm>
            <a:off x="1212112" y="313661"/>
            <a:ext cx="10066929" cy="6050867"/>
          </a:xfrm>
          <a:prstGeom prst="rect">
            <a:avLst/>
          </a:prstGeom>
        </p:spPr>
      </p:pic>
      <p:pic>
        <p:nvPicPr>
          <p:cNvPr id="4" name="Picture 3">
            <a:extLst>
              <a:ext uri="{FF2B5EF4-FFF2-40B4-BE49-F238E27FC236}">
                <a16:creationId xmlns:a16="http://schemas.microsoft.com/office/drawing/2014/main" id="{50AB638A-E5CE-4983-9F25-D15B349964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4915" y="3483947"/>
            <a:ext cx="4307117" cy="2695267"/>
          </a:xfrm>
          <a:prstGeom prst="rect">
            <a:avLst/>
          </a:prstGeom>
        </p:spPr>
      </p:pic>
      <p:sp>
        <p:nvSpPr>
          <p:cNvPr id="5" name="TextBox 4">
            <a:extLst>
              <a:ext uri="{FF2B5EF4-FFF2-40B4-BE49-F238E27FC236}">
                <a16:creationId xmlns:a16="http://schemas.microsoft.com/office/drawing/2014/main" id="{0F3B6111-6107-4926-B714-1B2FAFC23862}"/>
              </a:ext>
            </a:extLst>
          </p:cNvPr>
          <p:cNvSpPr txBox="1"/>
          <p:nvPr/>
        </p:nvSpPr>
        <p:spPr>
          <a:xfrm>
            <a:off x="749121" y="4604010"/>
            <a:ext cx="4307117" cy="1323439"/>
          </a:xfrm>
          <a:prstGeom prst="rect">
            <a:avLst/>
          </a:prstGeom>
          <a:solidFill>
            <a:schemeClr val="bg1"/>
          </a:solidFill>
        </p:spPr>
        <p:txBody>
          <a:bodyPr wrap="square" rtlCol="0">
            <a:spAutoFit/>
          </a:bodyPr>
          <a:lstStyle/>
          <a:p>
            <a:r>
              <a:rPr lang="en-US" sz="2000" dirty="0"/>
              <a:t>This data set has the same shape, magnitude, and characteristics as the data set collected using the computer-based thermistors…</a:t>
            </a:r>
          </a:p>
        </p:txBody>
      </p:sp>
      <p:sp>
        <p:nvSpPr>
          <p:cNvPr id="6" name="Slide Number Placeholder 5">
            <a:extLst>
              <a:ext uri="{FF2B5EF4-FFF2-40B4-BE49-F238E27FC236}">
                <a16:creationId xmlns:a16="http://schemas.microsoft.com/office/drawing/2014/main" id="{31729882-515A-4C25-837E-8D61B514BC75}"/>
              </a:ext>
            </a:extLst>
          </p:cNvPr>
          <p:cNvSpPr>
            <a:spLocks noGrp="1"/>
          </p:cNvSpPr>
          <p:nvPr>
            <p:ph type="sldNum" sz="quarter" idx="12"/>
          </p:nvPr>
        </p:nvSpPr>
        <p:spPr/>
        <p:txBody>
          <a:bodyPr/>
          <a:lstStyle/>
          <a:p>
            <a:fld id="{FC979110-9A6D-4025-8DF7-F19C46686E32}" type="slidenum">
              <a:rPr lang="en-US" smtClean="0"/>
              <a:t>59</a:t>
            </a:fld>
            <a:endParaRPr lang="en-US"/>
          </a:p>
        </p:txBody>
      </p:sp>
    </p:spTree>
    <p:extLst>
      <p:ext uri="{BB962C8B-B14F-4D97-AF65-F5344CB8AC3E}">
        <p14:creationId xmlns:p14="http://schemas.microsoft.com/office/powerpoint/2010/main" val="214423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1EE472-04B2-464E-B844-225246BB5F66}"/>
              </a:ext>
            </a:extLst>
          </p:cNvPr>
          <p:cNvSpPr>
            <a:spLocks noGrp="1"/>
          </p:cNvSpPr>
          <p:nvPr>
            <p:ph type="sldNum" sz="quarter" idx="12"/>
          </p:nvPr>
        </p:nvSpPr>
        <p:spPr>
          <a:xfrm>
            <a:off x="8610600" y="6389600"/>
            <a:ext cx="2743200" cy="365125"/>
          </a:xfrm>
        </p:spPr>
        <p:txBody>
          <a:bodyPr/>
          <a:lstStyle/>
          <a:p>
            <a:fld id="{FC979110-9A6D-4025-8DF7-F19C46686E32}" type="slidenum">
              <a:rPr lang="en-US" smtClean="0"/>
              <a:t>6</a:t>
            </a:fld>
            <a:endParaRPr lang="en-US"/>
          </a:p>
        </p:txBody>
      </p:sp>
      <p:sp>
        <p:nvSpPr>
          <p:cNvPr id="7" name="TextBox 6">
            <a:extLst>
              <a:ext uri="{FF2B5EF4-FFF2-40B4-BE49-F238E27FC236}">
                <a16:creationId xmlns:a16="http://schemas.microsoft.com/office/drawing/2014/main" id="{9F056147-6E4A-41E6-A4DC-5F25ABCE813F}"/>
              </a:ext>
            </a:extLst>
          </p:cNvPr>
          <p:cNvSpPr txBox="1"/>
          <p:nvPr/>
        </p:nvSpPr>
        <p:spPr>
          <a:xfrm>
            <a:off x="1695789" y="2032449"/>
            <a:ext cx="8429105" cy="461665"/>
          </a:xfrm>
          <a:prstGeom prst="rect">
            <a:avLst/>
          </a:prstGeom>
          <a:noFill/>
        </p:spPr>
        <p:txBody>
          <a:bodyPr wrap="square" rtlCol="0">
            <a:spAutoFit/>
          </a:bodyPr>
          <a:lstStyle/>
          <a:p>
            <a:r>
              <a:rPr lang="en-US" sz="2400" b="1" dirty="0"/>
              <a:t>Q</a:t>
            </a:r>
            <a:r>
              <a:rPr lang="en-US" sz="2400" b="1" baseline="-25000" dirty="0"/>
              <a:t>emitted </a:t>
            </a:r>
            <a:r>
              <a:rPr lang="en-US" sz="2400" b="1" dirty="0"/>
              <a:t>  </a:t>
            </a:r>
            <a:r>
              <a:rPr lang="en-US" sz="2400" dirty="0"/>
              <a:t>=   </a:t>
            </a:r>
            <a:r>
              <a:rPr lang="el-GR" sz="2400" b="1" dirty="0">
                <a:latin typeface="Calibri" panose="020F0502020204030204" pitchFamily="34" charset="0"/>
                <a:cs typeface="Calibri" panose="020F0502020204030204" pitchFamily="34" charset="0"/>
              </a:rPr>
              <a:t>ϵ</a:t>
            </a:r>
            <a:r>
              <a:rPr lang="en-US" sz="2400" dirty="0"/>
              <a:t> </a:t>
            </a:r>
            <a:r>
              <a:rPr lang="el-GR" sz="2400" b="1" dirty="0">
                <a:latin typeface="Calibri" panose="020F0502020204030204" pitchFamily="34" charset="0"/>
                <a:cs typeface="Calibri" panose="020F0502020204030204" pitchFamily="34" charset="0"/>
              </a:rPr>
              <a:t>σ </a:t>
            </a:r>
            <a:r>
              <a:rPr lang="en-US" sz="2400" b="1" dirty="0">
                <a:latin typeface="Calibri" panose="020F0502020204030204" pitchFamily="34" charset="0"/>
                <a:cs typeface="Calibri" panose="020F0502020204030204" pitchFamily="34" charset="0"/>
              </a:rPr>
              <a:t>T</a:t>
            </a:r>
            <a:r>
              <a:rPr lang="en-US" sz="2400" baseline="30000" dirty="0"/>
              <a:t>4 </a:t>
            </a:r>
            <a:r>
              <a:rPr lang="en-US" sz="2400" dirty="0"/>
              <a:t>                    Stefan-Boltzmann law  (</a:t>
            </a:r>
            <a:r>
              <a:rPr lang="en-US" sz="2400" dirty="0">
                <a:solidFill>
                  <a:srgbClr val="FF0000"/>
                </a:solidFill>
              </a:rPr>
              <a:t>Radiation</a:t>
            </a:r>
            <a:r>
              <a:rPr lang="en-US" sz="2400" dirty="0"/>
              <a:t>)</a:t>
            </a:r>
          </a:p>
        </p:txBody>
      </p:sp>
      <p:sp>
        <p:nvSpPr>
          <p:cNvPr id="10" name="TextBox 9">
            <a:extLst>
              <a:ext uri="{FF2B5EF4-FFF2-40B4-BE49-F238E27FC236}">
                <a16:creationId xmlns:a16="http://schemas.microsoft.com/office/drawing/2014/main" id="{22C74974-03B5-4AB5-87E9-142A7350BFC9}"/>
              </a:ext>
            </a:extLst>
          </p:cNvPr>
          <p:cNvSpPr txBox="1"/>
          <p:nvPr/>
        </p:nvSpPr>
        <p:spPr>
          <a:xfrm>
            <a:off x="1760707" y="2781232"/>
            <a:ext cx="7946188" cy="461665"/>
          </a:xfrm>
          <a:prstGeom prst="rect">
            <a:avLst/>
          </a:prstGeom>
          <a:noFill/>
        </p:spPr>
        <p:txBody>
          <a:bodyPr wrap="square" rtlCol="0">
            <a:spAutoFit/>
          </a:bodyPr>
          <a:lstStyle/>
          <a:p>
            <a:r>
              <a:rPr lang="en-US" sz="2400" b="1" dirty="0"/>
              <a:t>P    </a:t>
            </a:r>
            <a:r>
              <a:rPr lang="en-US" sz="2400" dirty="0"/>
              <a:t>=   </a:t>
            </a:r>
            <a:r>
              <a:rPr lang="el-GR" sz="2400" b="1" dirty="0">
                <a:latin typeface="Calibri" panose="020F0502020204030204" pitchFamily="34" charset="0"/>
                <a:cs typeface="Calibri" panose="020F0502020204030204" pitchFamily="34" charset="0"/>
              </a:rPr>
              <a:t>ϵ</a:t>
            </a:r>
            <a:r>
              <a:rPr lang="en-US" sz="2400" dirty="0"/>
              <a:t> </a:t>
            </a:r>
            <a:r>
              <a:rPr lang="el-GR" sz="2400" b="1" dirty="0">
                <a:latin typeface="Calibri" panose="020F0502020204030204" pitchFamily="34" charset="0"/>
                <a:cs typeface="Calibri" panose="020F0502020204030204" pitchFamily="34" charset="0"/>
              </a:rPr>
              <a:t>σ</a:t>
            </a:r>
            <a:r>
              <a:rPr lang="en-US" sz="2400" b="1" dirty="0">
                <a:latin typeface="Calibri" panose="020F0502020204030204" pitchFamily="34" charset="0"/>
                <a:cs typeface="Calibri" panose="020F0502020204030204" pitchFamily="34" charset="0"/>
              </a:rPr>
              <a:t> A</a:t>
            </a:r>
            <a:r>
              <a:rPr lang="el-GR"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T</a:t>
            </a:r>
            <a:r>
              <a:rPr lang="en-US" sz="2400" baseline="30000" dirty="0"/>
              <a:t>4</a:t>
            </a:r>
            <a:r>
              <a:rPr lang="en-US" sz="2400" dirty="0"/>
              <a:t>                         Total Radiated Power  (</a:t>
            </a:r>
            <a:r>
              <a:rPr lang="en-US" sz="2400" dirty="0">
                <a:solidFill>
                  <a:srgbClr val="FF0000"/>
                </a:solidFill>
              </a:rPr>
              <a:t>Radiation</a:t>
            </a:r>
            <a:r>
              <a:rPr lang="en-US" sz="2400" dirty="0"/>
              <a:t>)       </a:t>
            </a:r>
          </a:p>
        </p:txBody>
      </p:sp>
      <p:sp>
        <p:nvSpPr>
          <p:cNvPr id="11" name="TextBox 10">
            <a:extLst>
              <a:ext uri="{FF2B5EF4-FFF2-40B4-BE49-F238E27FC236}">
                <a16:creationId xmlns:a16="http://schemas.microsoft.com/office/drawing/2014/main" id="{E22AEE6B-0751-47C1-9B6D-53FFAB4D8135}"/>
              </a:ext>
            </a:extLst>
          </p:cNvPr>
          <p:cNvSpPr txBox="1"/>
          <p:nvPr/>
        </p:nvSpPr>
        <p:spPr>
          <a:xfrm>
            <a:off x="3387969" y="200744"/>
            <a:ext cx="5416062" cy="584775"/>
          </a:xfrm>
          <a:prstGeom prst="rect">
            <a:avLst/>
          </a:prstGeom>
          <a:noFill/>
        </p:spPr>
        <p:txBody>
          <a:bodyPr wrap="square" rtlCol="0">
            <a:spAutoFit/>
          </a:bodyPr>
          <a:lstStyle/>
          <a:p>
            <a:pPr algn="ctr"/>
            <a:r>
              <a:rPr lang="en-US" sz="3200" dirty="0">
                <a:solidFill>
                  <a:srgbClr val="FF0000"/>
                </a:solidFill>
              </a:rPr>
              <a:t>Heat Transfer Equations</a:t>
            </a:r>
          </a:p>
        </p:txBody>
      </p:sp>
      <p:sp>
        <p:nvSpPr>
          <p:cNvPr id="12" name="TextBox 11">
            <a:extLst>
              <a:ext uri="{FF2B5EF4-FFF2-40B4-BE49-F238E27FC236}">
                <a16:creationId xmlns:a16="http://schemas.microsoft.com/office/drawing/2014/main" id="{A6A24AD9-E65B-4C6E-86D3-DA49A00F3044}"/>
              </a:ext>
            </a:extLst>
          </p:cNvPr>
          <p:cNvSpPr txBox="1"/>
          <p:nvPr/>
        </p:nvSpPr>
        <p:spPr>
          <a:xfrm>
            <a:off x="980902" y="768894"/>
            <a:ext cx="10075025" cy="461665"/>
          </a:xfrm>
          <a:prstGeom prst="rect">
            <a:avLst/>
          </a:prstGeom>
          <a:noFill/>
        </p:spPr>
        <p:txBody>
          <a:bodyPr wrap="square" rtlCol="0">
            <a:spAutoFit/>
          </a:bodyPr>
          <a:lstStyle/>
          <a:p>
            <a:pPr algn="ctr"/>
            <a:r>
              <a:rPr lang="en-US" sz="2400" dirty="0"/>
              <a:t>These equations will be addressed during this </a:t>
            </a:r>
            <a:r>
              <a:rPr lang="en-US" sz="2400" dirty="0" err="1"/>
              <a:t>LabRat</a:t>
            </a:r>
            <a:r>
              <a:rPr lang="en-US" sz="2400" dirty="0"/>
              <a:t> Lesson</a:t>
            </a:r>
          </a:p>
        </p:txBody>
      </p:sp>
    </p:spTree>
    <p:extLst>
      <p:ext uri="{BB962C8B-B14F-4D97-AF65-F5344CB8AC3E}">
        <p14:creationId xmlns:p14="http://schemas.microsoft.com/office/powerpoint/2010/main" val="30065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CF0336-9870-47B1-BD87-5B7FC3E0BCAF}"/>
              </a:ext>
            </a:extLst>
          </p:cNvPr>
          <p:cNvSpPr>
            <a:spLocks noGrp="1"/>
          </p:cNvSpPr>
          <p:nvPr>
            <p:ph type="sldNum" sz="quarter" idx="12"/>
          </p:nvPr>
        </p:nvSpPr>
        <p:spPr/>
        <p:txBody>
          <a:bodyPr/>
          <a:lstStyle/>
          <a:p>
            <a:fld id="{FC979110-9A6D-4025-8DF7-F19C46686E32}" type="slidenum">
              <a:rPr lang="en-US" smtClean="0"/>
              <a:t>60</a:t>
            </a:fld>
            <a:endParaRPr lang="en-US"/>
          </a:p>
        </p:txBody>
      </p:sp>
      <p:sp>
        <p:nvSpPr>
          <p:cNvPr id="3" name="TextBox 2">
            <a:extLst>
              <a:ext uri="{FF2B5EF4-FFF2-40B4-BE49-F238E27FC236}">
                <a16:creationId xmlns:a16="http://schemas.microsoft.com/office/drawing/2014/main" id="{62109717-FC67-4E7F-8AC9-95CAE071E968}"/>
              </a:ext>
            </a:extLst>
          </p:cNvPr>
          <p:cNvSpPr txBox="1"/>
          <p:nvPr/>
        </p:nvSpPr>
        <p:spPr>
          <a:xfrm>
            <a:off x="1806633" y="814647"/>
            <a:ext cx="8578734" cy="954107"/>
          </a:xfrm>
          <a:prstGeom prst="rect">
            <a:avLst/>
          </a:prstGeom>
          <a:noFill/>
        </p:spPr>
        <p:txBody>
          <a:bodyPr wrap="square" rtlCol="0">
            <a:spAutoFit/>
          </a:bodyPr>
          <a:lstStyle/>
          <a:p>
            <a:r>
              <a:rPr lang="en-US" sz="2800" dirty="0"/>
              <a:t>One last practical example of heat transfer at work in the real world…</a:t>
            </a:r>
          </a:p>
        </p:txBody>
      </p:sp>
      <p:pic>
        <p:nvPicPr>
          <p:cNvPr id="4" name="Picture 1">
            <a:extLst>
              <a:ext uri="{FF2B5EF4-FFF2-40B4-BE49-F238E27FC236}">
                <a16:creationId xmlns:a16="http://schemas.microsoft.com/office/drawing/2014/main" id="{82002118-FC6B-4FDD-A421-B8F05CA6E2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92914" y="2078182"/>
            <a:ext cx="2806172" cy="37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38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77205C-951F-4950-A4CA-3520953AD629}"/>
              </a:ext>
            </a:extLst>
          </p:cNvPr>
          <p:cNvSpPr>
            <a:spLocks noGrp="1"/>
          </p:cNvSpPr>
          <p:nvPr>
            <p:ph type="sldNum" sz="quarter" idx="12"/>
          </p:nvPr>
        </p:nvSpPr>
        <p:spPr/>
        <p:txBody>
          <a:bodyPr/>
          <a:lstStyle/>
          <a:p>
            <a:fld id="{FC979110-9A6D-4025-8DF7-F19C46686E32}" type="slidenum">
              <a:rPr lang="en-US" smtClean="0"/>
              <a:t>61</a:t>
            </a:fld>
            <a:endParaRPr lang="en-US"/>
          </a:p>
        </p:txBody>
      </p:sp>
      <p:grpSp>
        <p:nvGrpSpPr>
          <p:cNvPr id="6" name="Group 5">
            <a:extLst>
              <a:ext uri="{FF2B5EF4-FFF2-40B4-BE49-F238E27FC236}">
                <a16:creationId xmlns:a16="http://schemas.microsoft.com/office/drawing/2014/main" id="{CE0AFA04-3817-4C34-A072-66D174BD8595}"/>
              </a:ext>
            </a:extLst>
          </p:cNvPr>
          <p:cNvGrpSpPr/>
          <p:nvPr/>
        </p:nvGrpSpPr>
        <p:grpSpPr>
          <a:xfrm>
            <a:off x="382392" y="1362123"/>
            <a:ext cx="2809701" cy="1961805"/>
            <a:chOff x="1230284" y="1213657"/>
            <a:chExt cx="2809701" cy="1961805"/>
          </a:xfrm>
        </p:grpSpPr>
        <p:sp>
          <p:nvSpPr>
            <p:cNvPr id="3" name="Rectangle 2">
              <a:extLst>
                <a:ext uri="{FF2B5EF4-FFF2-40B4-BE49-F238E27FC236}">
                  <a16:creationId xmlns:a16="http://schemas.microsoft.com/office/drawing/2014/main" id="{F80B27E8-AE9C-461E-91B2-767FE306AA56}"/>
                </a:ext>
              </a:extLst>
            </p:cNvPr>
            <p:cNvSpPr/>
            <p:nvPr/>
          </p:nvSpPr>
          <p:spPr>
            <a:xfrm>
              <a:off x="1795549" y="1812175"/>
              <a:ext cx="1695796" cy="136328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12096A21-715F-4687-A78A-07B7700C5B37}"/>
                </a:ext>
              </a:extLst>
            </p:cNvPr>
            <p:cNvSpPr/>
            <p:nvPr/>
          </p:nvSpPr>
          <p:spPr>
            <a:xfrm>
              <a:off x="1230284" y="1213657"/>
              <a:ext cx="2809701" cy="6317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AAFB68-5FB2-43DC-93EC-8E91767D02B2}"/>
                </a:ext>
              </a:extLst>
            </p:cNvPr>
            <p:cNvSpPr txBox="1"/>
            <p:nvPr/>
          </p:nvSpPr>
          <p:spPr>
            <a:xfrm>
              <a:off x="2111434" y="2168180"/>
              <a:ext cx="1313411" cy="584775"/>
            </a:xfrm>
            <a:prstGeom prst="rect">
              <a:avLst/>
            </a:prstGeom>
            <a:noFill/>
          </p:spPr>
          <p:txBody>
            <a:bodyPr wrap="square" rtlCol="0">
              <a:spAutoFit/>
            </a:bodyPr>
            <a:lstStyle/>
            <a:p>
              <a:r>
                <a:rPr lang="en-US" sz="3200" dirty="0"/>
                <a:t>70  </a:t>
              </a:r>
              <a:r>
                <a:rPr lang="en-US" sz="3200" dirty="0">
                  <a:latin typeface="Calibri" panose="020F0502020204030204" pitchFamily="34" charset="0"/>
                  <a:cs typeface="Calibri" panose="020F0502020204030204" pitchFamily="34" charset="0"/>
                </a:rPr>
                <a:t>⁰</a:t>
              </a:r>
              <a:r>
                <a:rPr lang="en-US" sz="3200" dirty="0"/>
                <a:t>F</a:t>
              </a:r>
            </a:p>
          </p:txBody>
        </p:sp>
      </p:grpSp>
      <p:grpSp>
        <p:nvGrpSpPr>
          <p:cNvPr id="7" name="Group 6">
            <a:extLst>
              <a:ext uri="{FF2B5EF4-FFF2-40B4-BE49-F238E27FC236}">
                <a16:creationId xmlns:a16="http://schemas.microsoft.com/office/drawing/2014/main" id="{28AF7B1B-5908-4454-B938-07E137C2BC63}"/>
              </a:ext>
            </a:extLst>
          </p:cNvPr>
          <p:cNvGrpSpPr/>
          <p:nvPr/>
        </p:nvGrpSpPr>
        <p:grpSpPr>
          <a:xfrm>
            <a:off x="382391" y="3876726"/>
            <a:ext cx="2809701" cy="1961805"/>
            <a:chOff x="1230284" y="1213657"/>
            <a:chExt cx="2809701" cy="1961805"/>
          </a:xfrm>
        </p:grpSpPr>
        <p:sp>
          <p:nvSpPr>
            <p:cNvPr id="8" name="Rectangle 7">
              <a:extLst>
                <a:ext uri="{FF2B5EF4-FFF2-40B4-BE49-F238E27FC236}">
                  <a16:creationId xmlns:a16="http://schemas.microsoft.com/office/drawing/2014/main" id="{3DF52467-CBE9-4329-B6B5-ADDFE21FCA10}"/>
                </a:ext>
              </a:extLst>
            </p:cNvPr>
            <p:cNvSpPr/>
            <p:nvPr/>
          </p:nvSpPr>
          <p:spPr>
            <a:xfrm>
              <a:off x="1795549" y="1812175"/>
              <a:ext cx="1695796" cy="136328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0914B4D4-4C77-4BDE-8E4F-D345EAB43B46}"/>
                </a:ext>
              </a:extLst>
            </p:cNvPr>
            <p:cNvSpPr/>
            <p:nvPr/>
          </p:nvSpPr>
          <p:spPr>
            <a:xfrm>
              <a:off x="1230284" y="1213657"/>
              <a:ext cx="2809701" cy="6317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16A6AA-191D-4B56-A659-5292DAA1E1BF}"/>
                </a:ext>
              </a:extLst>
            </p:cNvPr>
            <p:cNvSpPr txBox="1"/>
            <p:nvPr/>
          </p:nvSpPr>
          <p:spPr>
            <a:xfrm>
              <a:off x="2111434" y="2168180"/>
              <a:ext cx="1313411" cy="584775"/>
            </a:xfrm>
            <a:prstGeom prst="rect">
              <a:avLst/>
            </a:prstGeom>
            <a:noFill/>
          </p:spPr>
          <p:txBody>
            <a:bodyPr wrap="square" rtlCol="0">
              <a:spAutoFit/>
            </a:bodyPr>
            <a:lstStyle/>
            <a:p>
              <a:r>
                <a:rPr lang="en-US" sz="3200" dirty="0"/>
                <a:t>70  </a:t>
              </a:r>
              <a:r>
                <a:rPr lang="en-US" sz="3200" dirty="0">
                  <a:latin typeface="Calibri" panose="020F0502020204030204" pitchFamily="34" charset="0"/>
                  <a:cs typeface="Calibri" panose="020F0502020204030204" pitchFamily="34" charset="0"/>
                </a:rPr>
                <a:t>⁰</a:t>
              </a:r>
              <a:r>
                <a:rPr lang="en-US" sz="3200" dirty="0"/>
                <a:t>F</a:t>
              </a:r>
            </a:p>
          </p:txBody>
        </p:sp>
      </p:grpSp>
      <p:sp>
        <p:nvSpPr>
          <p:cNvPr id="11" name="TextBox 10">
            <a:extLst>
              <a:ext uri="{FF2B5EF4-FFF2-40B4-BE49-F238E27FC236}">
                <a16:creationId xmlns:a16="http://schemas.microsoft.com/office/drawing/2014/main" id="{8A19DD4F-8EBD-41EA-8CE5-3F39F2F20780}"/>
              </a:ext>
            </a:extLst>
          </p:cNvPr>
          <p:cNvSpPr txBox="1"/>
          <p:nvPr/>
        </p:nvSpPr>
        <p:spPr>
          <a:xfrm>
            <a:off x="2892839" y="2316645"/>
            <a:ext cx="1246908" cy="584775"/>
          </a:xfrm>
          <a:prstGeom prst="rect">
            <a:avLst/>
          </a:prstGeom>
          <a:noFill/>
        </p:spPr>
        <p:txBody>
          <a:bodyPr wrap="square" rtlCol="0">
            <a:spAutoFit/>
          </a:bodyPr>
          <a:lstStyle/>
          <a:p>
            <a:r>
              <a:rPr lang="en-US" sz="3200" dirty="0">
                <a:solidFill>
                  <a:srgbClr val="FF0000"/>
                </a:solidFill>
              </a:rPr>
              <a:t>95  </a:t>
            </a:r>
            <a:r>
              <a:rPr lang="en-US" sz="3200" dirty="0">
                <a:solidFill>
                  <a:srgbClr val="FF0000"/>
                </a:solidFill>
                <a:latin typeface="Calibri" panose="020F0502020204030204" pitchFamily="34" charset="0"/>
                <a:cs typeface="Calibri" panose="020F0502020204030204" pitchFamily="34" charset="0"/>
              </a:rPr>
              <a:t>⁰</a:t>
            </a:r>
            <a:r>
              <a:rPr lang="en-US" sz="3200" dirty="0">
                <a:solidFill>
                  <a:srgbClr val="FF0000"/>
                </a:solidFill>
              </a:rPr>
              <a:t>F</a:t>
            </a:r>
          </a:p>
        </p:txBody>
      </p:sp>
      <p:sp>
        <p:nvSpPr>
          <p:cNvPr id="12" name="TextBox 11">
            <a:extLst>
              <a:ext uri="{FF2B5EF4-FFF2-40B4-BE49-F238E27FC236}">
                <a16:creationId xmlns:a16="http://schemas.microsoft.com/office/drawing/2014/main" id="{928619E2-E136-4A0F-B3D2-B915A55B1B71}"/>
              </a:ext>
            </a:extLst>
          </p:cNvPr>
          <p:cNvSpPr txBox="1"/>
          <p:nvPr/>
        </p:nvSpPr>
        <p:spPr>
          <a:xfrm>
            <a:off x="2885915" y="4768904"/>
            <a:ext cx="1562793" cy="584775"/>
          </a:xfrm>
          <a:prstGeom prst="rect">
            <a:avLst/>
          </a:prstGeom>
          <a:noFill/>
        </p:spPr>
        <p:txBody>
          <a:bodyPr wrap="square" rtlCol="0">
            <a:spAutoFit/>
          </a:bodyPr>
          <a:lstStyle/>
          <a:p>
            <a:r>
              <a:rPr lang="en-US" sz="3200" dirty="0">
                <a:solidFill>
                  <a:srgbClr val="0070C0"/>
                </a:solidFill>
              </a:rPr>
              <a:t>25  </a:t>
            </a:r>
            <a:r>
              <a:rPr lang="en-US" sz="3200" dirty="0">
                <a:solidFill>
                  <a:srgbClr val="0070C0"/>
                </a:solidFill>
                <a:latin typeface="Calibri" panose="020F0502020204030204" pitchFamily="34" charset="0"/>
                <a:cs typeface="Calibri" panose="020F0502020204030204" pitchFamily="34" charset="0"/>
              </a:rPr>
              <a:t>⁰</a:t>
            </a:r>
            <a:r>
              <a:rPr lang="en-US" sz="3200" dirty="0">
                <a:solidFill>
                  <a:srgbClr val="0070C0"/>
                </a:solidFill>
              </a:rPr>
              <a:t>F</a:t>
            </a:r>
          </a:p>
        </p:txBody>
      </p:sp>
      <p:sp>
        <p:nvSpPr>
          <p:cNvPr id="13" name="TextBox 12">
            <a:extLst>
              <a:ext uri="{FF2B5EF4-FFF2-40B4-BE49-F238E27FC236}">
                <a16:creationId xmlns:a16="http://schemas.microsoft.com/office/drawing/2014/main" id="{1562C7C6-FF87-4757-84EC-C2626015C1BD}"/>
              </a:ext>
            </a:extLst>
          </p:cNvPr>
          <p:cNvSpPr txBox="1"/>
          <p:nvPr/>
        </p:nvSpPr>
        <p:spPr>
          <a:xfrm>
            <a:off x="4232578" y="2316644"/>
            <a:ext cx="3138054" cy="584775"/>
          </a:xfrm>
          <a:prstGeom prst="rect">
            <a:avLst/>
          </a:prstGeom>
          <a:noFill/>
        </p:spPr>
        <p:txBody>
          <a:bodyPr wrap="square" rtlCol="0">
            <a:spAutoFit/>
          </a:bodyPr>
          <a:lstStyle/>
          <a:p>
            <a:r>
              <a:rPr lang="en-US" sz="3200" dirty="0"/>
              <a:t>∆Temp =  25 </a:t>
            </a:r>
            <a:r>
              <a:rPr lang="en-US" sz="3200" dirty="0">
                <a:latin typeface="Calibri" panose="020F0502020204030204" pitchFamily="34" charset="0"/>
                <a:cs typeface="Calibri" panose="020F0502020204030204" pitchFamily="34" charset="0"/>
              </a:rPr>
              <a:t>⁰</a:t>
            </a:r>
            <a:r>
              <a:rPr lang="en-US" sz="3200" dirty="0"/>
              <a:t>F</a:t>
            </a:r>
          </a:p>
        </p:txBody>
      </p:sp>
      <p:sp>
        <p:nvSpPr>
          <p:cNvPr id="14" name="TextBox 13">
            <a:extLst>
              <a:ext uri="{FF2B5EF4-FFF2-40B4-BE49-F238E27FC236}">
                <a16:creationId xmlns:a16="http://schemas.microsoft.com/office/drawing/2014/main" id="{D0F5147A-7587-40B9-B2C3-CCBFEAB7CDC3}"/>
              </a:ext>
            </a:extLst>
          </p:cNvPr>
          <p:cNvSpPr txBox="1"/>
          <p:nvPr/>
        </p:nvSpPr>
        <p:spPr>
          <a:xfrm>
            <a:off x="4232578" y="4748122"/>
            <a:ext cx="3138054" cy="584775"/>
          </a:xfrm>
          <a:prstGeom prst="rect">
            <a:avLst/>
          </a:prstGeom>
          <a:noFill/>
        </p:spPr>
        <p:txBody>
          <a:bodyPr wrap="square" rtlCol="0">
            <a:spAutoFit/>
          </a:bodyPr>
          <a:lstStyle/>
          <a:p>
            <a:r>
              <a:rPr lang="en-US" sz="3200" dirty="0"/>
              <a:t>∆Temp =  45 </a:t>
            </a:r>
            <a:r>
              <a:rPr lang="en-US" sz="3200" dirty="0">
                <a:latin typeface="Calibri" panose="020F0502020204030204" pitchFamily="34" charset="0"/>
                <a:cs typeface="Calibri" panose="020F0502020204030204" pitchFamily="34" charset="0"/>
              </a:rPr>
              <a:t>⁰</a:t>
            </a:r>
            <a:r>
              <a:rPr lang="en-US" sz="3200" dirty="0"/>
              <a:t>F</a:t>
            </a:r>
          </a:p>
        </p:txBody>
      </p:sp>
      <p:sp>
        <p:nvSpPr>
          <p:cNvPr id="15" name="TextBox 14">
            <a:extLst>
              <a:ext uri="{FF2B5EF4-FFF2-40B4-BE49-F238E27FC236}">
                <a16:creationId xmlns:a16="http://schemas.microsoft.com/office/drawing/2014/main" id="{A3555DA4-490F-42BC-A87A-1B7E865B44E1}"/>
              </a:ext>
            </a:extLst>
          </p:cNvPr>
          <p:cNvSpPr txBox="1"/>
          <p:nvPr/>
        </p:nvSpPr>
        <p:spPr>
          <a:xfrm>
            <a:off x="3002292" y="1362123"/>
            <a:ext cx="1562793" cy="461665"/>
          </a:xfrm>
          <a:prstGeom prst="rect">
            <a:avLst/>
          </a:prstGeom>
          <a:noFill/>
        </p:spPr>
        <p:txBody>
          <a:bodyPr wrap="square" rtlCol="0">
            <a:spAutoFit/>
          </a:bodyPr>
          <a:lstStyle/>
          <a:p>
            <a:r>
              <a:rPr lang="en-US" sz="2400" dirty="0"/>
              <a:t>Summer</a:t>
            </a:r>
          </a:p>
        </p:txBody>
      </p:sp>
      <p:sp>
        <p:nvSpPr>
          <p:cNvPr id="16" name="TextBox 15">
            <a:extLst>
              <a:ext uri="{FF2B5EF4-FFF2-40B4-BE49-F238E27FC236}">
                <a16:creationId xmlns:a16="http://schemas.microsoft.com/office/drawing/2014/main" id="{5DBCF4EB-F875-4526-B6A1-C053C2132AFA}"/>
              </a:ext>
            </a:extLst>
          </p:cNvPr>
          <p:cNvSpPr txBox="1"/>
          <p:nvPr/>
        </p:nvSpPr>
        <p:spPr>
          <a:xfrm>
            <a:off x="3002292" y="3829820"/>
            <a:ext cx="1562793" cy="461665"/>
          </a:xfrm>
          <a:prstGeom prst="rect">
            <a:avLst/>
          </a:prstGeom>
          <a:noFill/>
        </p:spPr>
        <p:txBody>
          <a:bodyPr wrap="square" rtlCol="0">
            <a:spAutoFit/>
          </a:bodyPr>
          <a:lstStyle/>
          <a:p>
            <a:r>
              <a:rPr lang="en-US" sz="2400" dirty="0"/>
              <a:t>Winter</a:t>
            </a:r>
          </a:p>
        </p:txBody>
      </p:sp>
      <p:sp>
        <p:nvSpPr>
          <p:cNvPr id="17" name="TextBox 16">
            <a:extLst>
              <a:ext uri="{FF2B5EF4-FFF2-40B4-BE49-F238E27FC236}">
                <a16:creationId xmlns:a16="http://schemas.microsoft.com/office/drawing/2014/main" id="{5F2A9192-CAAA-4440-8D4D-DBAC0C14F015}"/>
              </a:ext>
            </a:extLst>
          </p:cNvPr>
          <p:cNvSpPr txBox="1"/>
          <p:nvPr/>
        </p:nvSpPr>
        <p:spPr>
          <a:xfrm>
            <a:off x="7203011" y="1198566"/>
            <a:ext cx="4606597" cy="4708981"/>
          </a:xfrm>
          <a:prstGeom prst="rect">
            <a:avLst/>
          </a:prstGeom>
          <a:noFill/>
        </p:spPr>
        <p:txBody>
          <a:bodyPr wrap="square" rtlCol="0">
            <a:spAutoFit/>
          </a:bodyPr>
          <a:lstStyle/>
          <a:p>
            <a:r>
              <a:rPr lang="en-US" sz="2000" dirty="0"/>
              <a:t>As stated in this lesson, heat flow is a function of ∆Temperature.  </a:t>
            </a:r>
          </a:p>
          <a:p>
            <a:endParaRPr lang="en-US" sz="2000" dirty="0"/>
          </a:p>
          <a:p>
            <a:r>
              <a:rPr lang="en-US" sz="2000" dirty="0"/>
              <a:t>Looking at the two cases at the left, it is more likely that the difference in temperature between the inside and outside of the house is greater in the winter.  This means more heat will flow out of the house in the winter than flows into the house in the summer.</a:t>
            </a:r>
          </a:p>
          <a:p>
            <a:endParaRPr lang="en-US" sz="2000" dirty="0"/>
          </a:p>
          <a:p>
            <a:r>
              <a:rPr lang="en-US" sz="2000" dirty="0"/>
              <a:t>If we consider a compressor-only heating and cooling comparison, more electricity is needed to compensate for a higher heat loss in the winter.</a:t>
            </a:r>
            <a:endParaRPr lang="en-US" sz="2400" dirty="0"/>
          </a:p>
        </p:txBody>
      </p:sp>
      <p:sp>
        <p:nvSpPr>
          <p:cNvPr id="18" name="TextBox 17">
            <a:extLst>
              <a:ext uri="{FF2B5EF4-FFF2-40B4-BE49-F238E27FC236}">
                <a16:creationId xmlns:a16="http://schemas.microsoft.com/office/drawing/2014/main" id="{0E9FC0B9-B20B-47AD-BCDE-5D9070EC93B0}"/>
              </a:ext>
            </a:extLst>
          </p:cNvPr>
          <p:cNvSpPr txBox="1"/>
          <p:nvPr/>
        </p:nvSpPr>
        <p:spPr>
          <a:xfrm>
            <a:off x="749339" y="164989"/>
            <a:ext cx="10693322" cy="584775"/>
          </a:xfrm>
          <a:prstGeom prst="rect">
            <a:avLst/>
          </a:prstGeom>
          <a:noFill/>
        </p:spPr>
        <p:txBody>
          <a:bodyPr wrap="square" rtlCol="0">
            <a:spAutoFit/>
          </a:bodyPr>
          <a:lstStyle/>
          <a:p>
            <a:pPr algn="ctr"/>
            <a:r>
              <a:rPr lang="en-US" sz="3200" dirty="0">
                <a:solidFill>
                  <a:srgbClr val="FF0000"/>
                </a:solidFill>
              </a:rPr>
              <a:t>Why are household electric bills generally higher in the winter?</a:t>
            </a:r>
          </a:p>
        </p:txBody>
      </p:sp>
    </p:spTree>
    <p:extLst>
      <p:ext uri="{BB962C8B-B14F-4D97-AF65-F5344CB8AC3E}">
        <p14:creationId xmlns:p14="http://schemas.microsoft.com/office/powerpoint/2010/main" val="22127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46B081-6810-4BE8-8FB1-0C2B09D5822B}"/>
              </a:ext>
            </a:extLst>
          </p:cNvPr>
          <p:cNvSpPr>
            <a:spLocks noGrp="1"/>
          </p:cNvSpPr>
          <p:nvPr>
            <p:ph type="sldNum" sz="quarter" idx="12"/>
          </p:nvPr>
        </p:nvSpPr>
        <p:spPr/>
        <p:txBody>
          <a:bodyPr/>
          <a:lstStyle/>
          <a:p>
            <a:fld id="{FC979110-9A6D-4025-8DF7-F19C46686E32}" type="slidenum">
              <a:rPr lang="en-US" smtClean="0"/>
              <a:t>62</a:t>
            </a:fld>
            <a:endParaRPr lang="en-US"/>
          </a:p>
        </p:txBody>
      </p:sp>
      <p:sp>
        <p:nvSpPr>
          <p:cNvPr id="3" name="TextBox 2">
            <a:extLst>
              <a:ext uri="{FF2B5EF4-FFF2-40B4-BE49-F238E27FC236}">
                <a16:creationId xmlns:a16="http://schemas.microsoft.com/office/drawing/2014/main" id="{9B7EC9E2-4776-4C9C-82A0-54E7A3F72A57}"/>
              </a:ext>
            </a:extLst>
          </p:cNvPr>
          <p:cNvSpPr txBox="1"/>
          <p:nvPr/>
        </p:nvSpPr>
        <p:spPr>
          <a:xfrm>
            <a:off x="1762298" y="2560320"/>
            <a:ext cx="5137266" cy="1107996"/>
          </a:xfrm>
          <a:prstGeom prst="rect">
            <a:avLst/>
          </a:prstGeom>
          <a:noFill/>
        </p:spPr>
        <p:txBody>
          <a:bodyPr wrap="square" rtlCol="0">
            <a:spAutoFit/>
          </a:bodyPr>
          <a:lstStyle/>
          <a:p>
            <a:r>
              <a:rPr lang="en-US" sz="6600" dirty="0"/>
              <a:t>Questions ?</a:t>
            </a:r>
          </a:p>
        </p:txBody>
      </p:sp>
      <p:pic>
        <p:nvPicPr>
          <p:cNvPr id="4" name="Picture 3">
            <a:extLst>
              <a:ext uri="{FF2B5EF4-FFF2-40B4-BE49-F238E27FC236}">
                <a16:creationId xmlns:a16="http://schemas.microsoft.com/office/drawing/2014/main" id="{36DB8970-3499-49F9-88B0-A2D2C6E127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925235" y="1870614"/>
            <a:ext cx="3370729" cy="3116772"/>
          </a:xfrm>
          <a:prstGeom prst="rect">
            <a:avLst/>
          </a:prstGeom>
        </p:spPr>
      </p:pic>
    </p:spTree>
    <p:extLst>
      <p:ext uri="{BB962C8B-B14F-4D97-AF65-F5344CB8AC3E}">
        <p14:creationId xmlns:p14="http://schemas.microsoft.com/office/powerpoint/2010/main" val="218415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9F37E0-6A49-4219-80D2-6704AC977AE6}"/>
              </a:ext>
            </a:extLst>
          </p:cNvPr>
          <p:cNvSpPr txBox="1"/>
          <p:nvPr/>
        </p:nvSpPr>
        <p:spPr>
          <a:xfrm>
            <a:off x="3486443" y="253218"/>
            <a:ext cx="5416062" cy="584775"/>
          </a:xfrm>
          <a:prstGeom prst="rect">
            <a:avLst/>
          </a:prstGeom>
          <a:noFill/>
        </p:spPr>
        <p:txBody>
          <a:bodyPr wrap="square" rtlCol="0">
            <a:spAutoFit/>
          </a:bodyPr>
          <a:lstStyle/>
          <a:p>
            <a:r>
              <a:rPr lang="en-US" sz="3200" dirty="0">
                <a:solidFill>
                  <a:srgbClr val="FF0000"/>
                </a:solidFill>
              </a:rPr>
              <a:t>Ways Heat Can be Transferred</a:t>
            </a:r>
          </a:p>
        </p:txBody>
      </p:sp>
      <p:sp>
        <p:nvSpPr>
          <p:cNvPr id="5" name="TextBox 4">
            <a:extLst>
              <a:ext uri="{FF2B5EF4-FFF2-40B4-BE49-F238E27FC236}">
                <a16:creationId xmlns:a16="http://schemas.microsoft.com/office/drawing/2014/main" id="{43F257C9-F1B2-40F6-AF32-AACD4178F883}"/>
              </a:ext>
            </a:extLst>
          </p:cNvPr>
          <p:cNvSpPr txBox="1"/>
          <p:nvPr/>
        </p:nvSpPr>
        <p:spPr>
          <a:xfrm>
            <a:off x="848751" y="1138135"/>
            <a:ext cx="10546080" cy="1477328"/>
          </a:xfrm>
          <a:prstGeom prst="rect">
            <a:avLst/>
          </a:prstGeom>
          <a:noFill/>
        </p:spPr>
        <p:txBody>
          <a:bodyPr wrap="square" rtlCol="0">
            <a:spAutoFit/>
          </a:bodyPr>
          <a:lstStyle/>
          <a:p>
            <a:pPr marL="285750" indent="-285750">
              <a:buFont typeface="Arial" panose="020B0604020202020204" pitchFamily="34" charset="0"/>
              <a:buChar char="•"/>
            </a:pPr>
            <a:r>
              <a:rPr lang="en-US" sz="3000" b="1" dirty="0">
                <a:solidFill>
                  <a:srgbClr val="FF0000"/>
                </a:solidFill>
              </a:rPr>
              <a:t>Convection</a:t>
            </a:r>
            <a:r>
              <a:rPr lang="en-US" sz="3000" dirty="0"/>
              <a:t> – a fluid (air, water, </a:t>
            </a:r>
            <a:r>
              <a:rPr lang="en-US" sz="3000" dirty="0" err="1"/>
              <a:t>etc</a:t>
            </a:r>
            <a:r>
              <a:rPr lang="en-US" sz="3000" dirty="0"/>
              <a:t>) that is heated will expand and tend to rise setting up a circulation that carries heat from one object to another.</a:t>
            </a:r>
          </a:p>
        </p:txBody>
      </p:sp>
      <p:sp>
        <p:nvSpPr>
          <p:cNvPr id="6" name="TextBox 5">
            <a:extLst>
              <a:ext uri="{FF2B5EF4-FFF2-40B4-BE49-F238E27FC236}">
                <a16:creationId xmlns:a16="http://schemas.microsoft.com/office/drawing/2014/main" id="{A911F453-CFD5-4C1F-9A84-59C28CCD7D45}"/>
              </a:ext>
            </a:extLst>
          </p:cNvPr>
          <p:cNvSpPr txBox="1"/>
          <p:nvPr/>
        </p:nvSpPr>
        <p:spPr>
          <a:xfrm>
            <a:off x="848751" y="2947357"/>
            <a:ext cx="10546080" cy="1477328"/>
          </a:xfrm>
          <a:prstGeom prst="rect">
            <a:avLst/>
          </a:prstGeom>
          <a:noFill/>
        </p:spPr>
        <p:txBody>
          <a:bodyPr wrap="square" rtlCol="0">
            <a:spAutoFit/>
          </a:bodyPr>
          <a:lstStyle/>
          <a:p>
            <a:pPr marL="285750" indent="-285750">
              <a:buFont typeface="Arial" panose="020B0604020202020204" pitchFamily="34" charset="0"/>
              <a:buChar char="•"/>
            </a:pPr>
            <a:r>
              <a:rPr lang="en-US" sz="3000" b="1" dirty="0">
                <a:solidFill>
                  <a:srgbClr val="FF0000"/>
                </a:solidFill>
              </a:rPr>
              <a:t>Conduction</a:t>
            </a:r>
            <a:r>
              <a:rPr lang="en-US" sz="3000" dirty="0"/>
              <a:t> – heat moving along a physical object (e.g. metal rod) from a region of high temperature to a region of lower temperature.</a:t>
            </a:r>
          </a:p>
        </p:txBody>
      </p:sp>
      <p:sp>
        <p:nvSpPr>
          <p:cNvPr id="7" name="TextBox 6">
            <a:extLst>
              <a:ext uri="{FF2B5EF4-FFF2-40B4-BE49-F238E27FC236}">
                <a16:creationId xmlns:a16="http://schemas.microsoft.com/office/drawing/2014/main" id="{3C8FF9CC-DA17-407F-B46D-FA4E800DE3AF}"/>
              </a:ext>
            </a:extLst>
          </p:cNvPr>
          <p:cNvSpPr txBox="1"/>
          <p:nvPr/>
        </p:nvSpPr>
        <p:spPr>
          <a:xfrm>
            <a:off x="848751" y="4672167"/>
            <a:ext cx="10546080" cy="1477328"/>
          </a:xfrm>
          <a:prstGeom prst="rect">
            <a:avLst/>
          </a:prstGeom>
          <a:noFill/>
        </p:spPr>
        <p:txBody>
          <a:bodyPr wrap="square" rtlCol="0">
            <a:spAutoFit/>
          </a:bodyPr>
          <a:lstStyle/>
          <a:p>
            <a:pPr marL="285750" indent="-285750">
              <a:buFont typeface="Arial" panose="020B0604020202020204" pitchFamily="34" charset="0"/>
              <a:buChar char="•"/>
            </a:pPr>
            <a:r>
              <a:rPr lang="en-US" sz="3000" b="1" dirty="0">
                <a:solidFill>
                  <a:srgbClr val="FF0000"/>
                </a:solidFill>
              </a:rPr>
              <a:t>Radiation</a:t>
            </a:r>
            <a:r>
              <a:rPr lang="en-US" sz="3000" dirty="0"/>
              <a:t> – electromagnetic radiation generated by a hot object propagates away from the object as waves.  The radiation can be absorbed by other objects</a:t>
            </a:r>
          </a:p>
        </p:txBody>
      </p:sp>
      <p:sp>
        <p:nvSpPr>
          <p:cNvPr id="3" name="Slide Number Placeholder 2">
            <a:extLst>
              <a:ext uri="{FF2B5EF4-FFF2-40B4-BE49-F238E27FC236}">
                <a16:creationId xmlns:a16="http://schemas.microsoft.com/office/drawing/2014/main" id="{86BA1DCD-7A08-42B5-88F9-B0108782F42B}"/>
              </a:ext>
            </a:extLst>
          </p:cNvPr>
          <p:cNvSpPr>
            <a:spLocks noGrp="1"/>
          </p:cNvSpPr>
          <p:nvPr>
            <p:ph type="sldNum" sz="quarter" idx="12"/>
          </p:nvPr>
        </p:nvSpPr>
        <p:spPr/>
        <p:txBody>
          <a:bodyPr/>
          <a:lstStyle/>
          <a:p>
            <a:fld id="{FC979110-9A6D-4025-8DF7-F19C46686E32}" type="slidenum">
              <a:rPr lang="en-US" smtClean="0"/>
              <a:t>7</a:t>
            </a:fld>
            <a:endParaRPr lang="en-US"/>
          </a:p>
        </p:txBody>
      </p:sp>
    </p:spTree>
    <p:extLst>
      <p:ext uri="{BB962C8B-B14F-4D97-AF65-F5344CB8AC3E}">
        <p14:creationId xmlns:p14="http://schemas.microsoft.com/office/powerpoint/2010/main" val="342828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ylinder 6">
            <a:extLst>
              <a:ext uri="{FF2B5EF4-FFF2-40B4-BE49-F238E27FC236}">
                <a16:creationId xmlns:a16="http://schemas.microsoft.com/office/drawing/2014/main" id="{6FAFD0FA-C540-43A1-9D06-E44502A70586}"/>
              </a:ext>
            </a:extLst>
          </p:cNvPr>
          <p:cNvSpPr/>
          <p:nvPr/>
        </p:nvSpPr>
        <p:spPr>
          <a:xfrm>
            <a:off x="5297705" y="1398456"/>
            <a:ext cx="1645920" cy="1772530"/>
          </a:xfrm>
          <a:prstGeom prst="can">
            <a:avLst>
              <a:gd name="adj" fmla="val 1730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ECCC9A4-823F-4861-B179-6A5E9F8D1443}"/>
              </a:ext>
            </a:extLst>
          </p:cNvPr>
          <p:cNvSpPr/>
          <p:nvPr/>
        </p:nvSpPr>
        <p:spPr>
          <a:xfrm rot="770263">
            <a:off x="6211730" y="1976125"/>
            <a:ext cx="725712" cy="1155376"/>
          </a:xfrm>
          <a:prstGeom prst="ellipse">
            <a:avLst/>
          </a:prstGeom>
          <a:solidFill>
            <a:srgbClr val="FF7C8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960F738-FBC4-4D50-93E9-7951188352C2}"/>
              </a:ext>
            </a:extLst>
          </p:cNvPr>
          <p:cNvSpPr/>
          <p:nvPr/>
        </p:nvSpPr>
        <p:spPr>
          <a:xfrm rot="21019898">
            <a:off x="5311906" y="2016894"/>
            <a:ext cx="725712" cy="1155376"/>
          </a:xfrm>
          <a:prstGeom prst="ellipse">
            <a:avLst/>
          </a:prstGeom>
          <a:solidFill>
            <a:srgbClr val="FF7C8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3AA795-0476-4CA8-91DD-5F5BD4E9C1C2}"/>
              </a:ext>
            </a:extLst>
          </p:cNvPr>
          <p:cNvSpPr txBox="1"/>
          <p:nvPr/>
        </p:nvSpPr>
        <p:spPr>
          <a:xfrm>
            <a:off x="3486443" y="253218"/>
            <a:ext cx="5416062" cy="769441"/>
          </a:xfrm>
          <a:prstGeom prst="rect">
            <a:avLst/>
          </a:prstGeom>
          <a:noFill/>
        </p:spPr>
        <p:txBody>
          <a:bodyPr wrap="square" rtlCol="0">
            <a:spAutoFit/>
          </a:bodyPr>
          <a:lstStyle/>
          <a:p>
            <a:pPr algn="ctr"/>
            <a:r>
              <a:rPr lang="en-US" sz="4400" dirty="0">
                <a:solidFill>
                  <a:srgbClr val="FF0000"/>
                </a:solidFill>
              </a:rPr>
              <a:t>Convection</a:t>
            </a:r>
          </a:p>
        </p:txBody>
      </p:sp>
      <p:grpSp>
        <p:nvGrpSpPr>
          <p:cNvPr id="6" name="Group 5">
            <a:extLst>
              <a:ext uri="{FF2B5EF4-FFF2-40B4-BE49-F238E27FC236}">
                <a16:creationId xmlns:a16="http://schemas.microsoft.com/office/drawing/2014/main" id="{1B85E5AA-DC4A-4D98-9257-B971BCD19B86}"/>
              </a:ext>
            </a:extLst>
          </p:cNvPr>
          <p:cNvGrpSpPr/>
          <p:nvPr/>
        </p:nvGrpSpPr>
        <p:grpSpPr>
          <a:xfrm>
            <a:off x="4789675" y="4552163"/>
            <a:ext cx="2679618" cy="1448979"/>
            <a:chOff x="4644325" y="4656407"/>
            <a:chExt cx="2679618" cy="1448979"/>
          </a:xfrm>
        </p:grpSpPr>
        <p:pic>
          <p:nvPicPr>
            <p:cNvPr id="2" name="Picture 1">
              <a:extLst>
                <a:ext uri="{FF2B5EF4-FFF2-40B4-BE49-F238E27FC236}">
                  <a16:creationId xmlns:a16="http://schemas.microsoft.com/office/drawing/2014/main" id="{C74DCED5-D246-44BC-840A-D4EE5DD6C6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4589741" y="4710991"/>
              <a:ext cx="1448978" cy="1339809"/>
            </a:xfrm>
            <a:prstGeom prst="rect">
              <a:avLst/>
            </a:prstGeom>
          </p:spPr>
        </p:pic>
        <p:pic>
          <p:nvPicPr>
            <p:cNvPr id="4" name="Picture 3">
              <a:extLst>
                <a:ext uri="{FF2B5EF4-FFF2-40B4-BE49-F238E27FC236}">
                  <a16:creationId xmlns:a16="http://schemas.microsoft.com/office/drawing/2014/main" id="{79541712-F3D1-46A6-9BB4-DA2C5F990A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929550" y="4710992"/>
              <a:ext cx="1448978" cy="1339809"/>
            </a:xfrm>
            <a:prstGeom prst="rect">
              <a:avLst/>
            </a:prstGeom>
          </p:spPr>
        </p:pic>
      </p:grpSp>
      <p:grpSp>
        <p:nvGrpSpPr>
          <p:cNvPr id="18" name="Group 17">
            <a:extLst>
              <a:ext uri="{FF2B5EF4-FFF2-40B4-BE49-F238E27FC236}">
                <a16:creationId xmlns:a16="http://schemas.microsoft.com/office/drawing/2014/main" id="{6E5F8F28-00DF-4A03-A8BC-9E22E775FF94}"/>
              </a:ext>
            </a:extLst>
          </p:cNvPr>
          <p:cNvGrpSpPr/>
          <p:nvPr/>
        </p:nvGrpSpPr>
        <p:grpSpPr>
          <a:xfrm>
            <a:off x="4508320" y="1843830"/>
            <a:ext cx="1186754" cy="2654313"/>
            <a:chOff x="8723086" y="1015998"/>
            <a:chExt cx="914400" cy="1553030"/>
          </a:xfrm>
        </p:grpSpPr>
        <p:sp>
          <p:nvSpPr>
            <p:cNvPr id="16" name="Arc 15">
              <a:extLst>
                <a:ext uri="{FF2B5EF4-FFF2-40B4-BE49-F238E27FC236}">
                  <a16:creationId xmlns:a16="http://schemas.microsoft.com/office/drawing/2014/main" id="{3C79DDBA-34A7-48D0-B454-38F320E72033}"/>
                </a:ext>
              </a:extLst>
            </p:cNvPr>
            <p:cNvSpPr/>
            <p:nvPr/>
          </p:nvSpPr>
          <p:spPr>
            <a:xfrm>
              <a:off x="8723086" y="1015999"/>
              <a:ext cx="914400" cy="1553029"/>
            </a:xfrm>
            <a:prstGeom prst="arc">
              <a:avLst>
                <a:gd name="adj1" fmla="val 16200000"/>
                <a:gd name="adj2" fmla="val 548055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2DFFF85C-AAB6-4527-9C7A-F8CB156DDF7C}"/>
                </a:ext>
              </a:extLst>
            </p:cNvPr>
            <p:cNvSpPr/>
            <p:nvPr/>
          </p:nvSpPr>
          <p:spPr>
            <a:xfrm rot="10800000">
              <a:off x="8723086" y="1015998"/>
              <a:ext cx="914400" cy="1553029"/>
            </a:xfrm>
            <a:prstGeom prst="arc">
              <a:avLst>
                <a:gd name="adj1" fmla="val 16200000"/>
                <a:gd name="adj2" fmla="val 548055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D95E1D4E-2848-40A1-B3A5-883A3C113348}"/>
              </a:ext>
            </a:extLst>
          </p:cNvPr>
          <p:cNvGrpSpPr/>
          <p:nvPr/>
        </p:nvGrpSpPr>
        <p:grpSpPr>
          <a:xfrm rot="10800000">
            <a:off x="6498055" y="1816657"/>
            <a:ext cx="1186754" cy="2654313"/>
            <a:chOff x="8723086" y="1015998"/>
            <a:chExt cx="914400" cy="1553030"/>
          </a:xfrm>
        </p:grpSpPr>
        <p:sp>
          <p:nvSpPr>
            <p:cNvPr id="20" name="Arc 19">
              <a:extLst>
                <a:ext uri="{FF2B5EF4-FFF2-40B4-BE49-F238E27FC236}">
                  <a16:creationId xmlns:a16="http://schemas.microsoft.com/office/drawing/2014/main" id="{F8F100BC-6901-445E-B082-044E5CB7025A}"/>
                </a:ext>
              </a:extLst>
            </p:cNvPr>
            <p:cNvSpPr/>
            <p:nvPr/>
          </p:nvSpPr>
          <p:spPr>
            <a:xfrm>
              <a:off x="8723086" y="1015999"/>
              <a:ext cx="914400" cy="1553029"/>
            </a:xfrm>
            <a:prstGeom prst="arc">
              <a:avLst>
                <a:gd name="adj1" fmla="val 16200000"/>
                <a:gd name="adj2" fmla="val 548055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447A4B28-4CBA-455A-8B8E-B44C24B7DB9F}"/>
                </a:ext>
              </a:extLst>
            </p:cNvPr>
            <p:cNvSpPr/>
            <p:nvPr/>
          </p:nvSpPr>
          <p:spPr>
            <a:xfrm rot="10800000">
              <a:off x="8723086" y="1015998"/>
              <a:ext cx="914400" cy="1553029"/>
            </a:xfrm>
            <a:prstGeom prst="arc">
              <a:avLst>
                <a:gd name="adj1" fmla="val 16200000"/>
                <a:gd name="adj2" fmla="val 548055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3" name="Straight Arrow Connector 22">
            <a:extLst>
              <a:ext uri="{FF2B5EF4-FFF2-40B4-BE49-F238E27FC236}">
                <a16:creationId xmlns:a16="http://schemas.microsoft.com/office/drawing/2014/main" id="{3B11FE16-161F-474A-AE8F-AE6A9DFCEC18}"/>
              </a:ext>
            </a:extLst>
          </p:cNvPr>
          <p:cNvCxnSpPr>
            <a:cxnSpLocks/>
          </p:cNvCxnSpPr>
          <p:nvPr/>
        </p:nvCxnSpPr>
        <p:spPr>
          <a:xfrm flipV="1">
            <a:off x="5695074" y="2883932"/>
            <a:ext cx="0" cy="54506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08DDED6-A071-4378-ADB9-DAB0276DD108}"/>
              </a:ext>
            </a:extLst>
          </p:cNvPr>
          <p:cNvCxnSpPr>
            <a:cxnSpLocks/>
          </p:cNvCxnSpPr>
          <p:nvPr/>
        </p:nvCxnSpPr>
        <p:spPr>
          <a:xfrm flipV="1">
            <a:off x="6498054" y="2898452"/>
            <a:ext cx="0" cy="54506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46A7533-E5FE-4841-8256-FF77CF8825BE}"/>
              </a:ext>
            </a:extLst>
          </p:cNvPr>
          <p:cNvCxnSpPr>
            <a:cxnSpLocks/>
          </p:cNvCxnSpPr>
          <p:nvPr/>
        </p:nvCxnSpPr>
        <p:spPr>
          <a:xfrm flipV="1">
            <a:off x="5457371" y="3687015"/>
            <a:ext cx="236576" cy="53664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1CFC3CB-1C97-4B59-B684-EFEEE52C1F13}"/>
              </a:ext>
            </a:extLst>
          </p:cNvPr>
          <p:cNvCxnSpPr>
            <a:cxnSpLocks/>
          </p:cNvCxnSpPr>
          <p:nvPr/>
        </p:nvCxnSpPr>
        <p:spPr>
          <a:xfrm flipH="1" flipV="1">
            <a:off x="6512568" y="3687015"/>
            <a:ext cx="193032" cy="53664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02A2734-2DF1-426A-A5F6-73BF92B03DAB}"/>
              </a:ext>
            </a:extLst>
          </p:cNvPr>
          <p:cNvCxnSpPr>
            <a:cxnSpLocks/>
          </p:cNvCxnSpPr>
          <p:nvPr/>
        </p:nvCxnSpPr>
        <p:spPr>
          <a:xfrm flipH="1" flipV="1">
            <a:off x="5399313" y="2010764"/>
            <a:ext cx="231339" cy="57277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2907BD-319C-4287-B48E-60F7D9B815E9}"/>
              </a:ext>
            </a:extLst>
          </p:cNvPr>
          <p:cNvCxnSpPr>
            <a:cxnSpLocks/>
          </p:cNvCxnSpPr>
          <p:nvPr/>
        </p:nvCxnSpPr>
        <p:spPr>
          <a:xfrm flipV="1">
            <a:off x="6549244" y="2010764"/>
            <a:ext cx="156356" cy="57277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AAAC722-7307-483A-9A72-FD6FD5D4700B}"/>
              </a:ext>
            </a:extLst>
          </p:cNvPr>
          <p:cNvSpPr txBox="1"/>
          <p:nvPr/>
        </p:nvSpPr>
        <p:spPr>
          <a:xfrm>
            <a:off x="769746" y="1507099"/>
            <a:ext cx="3343880" cy="3046988"/>
          </a:xfrm>
          <a:prstGeom prst="rect">
            <a:avLst/>
          </a:prstGeom>
          <a:noFill/>
        </p:spPr>
        <p:txBody>
          <a:bodyPr wrap="square" rtlCol="0">
            <a:spAutoFit/>
          </a:bodyPr>
          <a:lstStyle/>
          <a:p>
            <a:r>
              <a:rPr lang="en-US" sz="2400" dirty="0"/>
              <a:t>A fluid (water, air, etc.) is heated above the heat source (i.e. flame).  The hot fluid becomes less dense and rises.  Cooler fluid fills in behind the rising fluid and itself becomes heated.</a:t>
            </a:r>
          </a:p>
        </p:txBody>
      </p:sp>
      <p:sp>
        <p:nvSpPr>
          <p:cNvPr id="39" name="TextBox 38">
            <a:extLst>
              <a:ext uri="{FF2B5EF4-FFF2-40B4-BE49-F238E27FC236}">
                <a16:creationId xmlns:a16="http://schemas.microsoft.com/office/drawing/2014/main" id="{0E9F921C-D943-49C1-8788-76A6227EDF61}"/>
              </a:ext>
            </a:extLst>
          </p:cNvPr>
          <p:cNvSpPr txBox="1"/>
          <p:nvPr/>
        </p:nvSpPr>
        <p:spPr>
          <a:xfrm>
            <a:off x="8057696" y="1398456"/>
            <a:ext cx="3343880" cy="4524315"/>
          </a:xfrm>
          <a:prstGeom prst="rect">
            <a:avLst/>
          </a:prstGeom>
          <a:noFill/>
        </p:spPr>
        <p:txBody>
          <a:bodyPr wrap="square" rtlCol="0">
            <a:spAutoFit/>
          </a:bodyPr>
          <a:lstStyle/>
          <a:p>
            <a:r>
              <a:rPr lang="en-US" sz="2400" dirty="0"/>
              <a:t>When the heated fluid encounters a cooler object, the fluid looses heat to that object and becomes more dense (and less buoyant)  and then sinks.</a:t>
            </a:r>
          </a:p>
          <a:p>
            <a:endParaRPr lang="en-US" sz="2400" dirty="0"/>
          </a:p>
          <a:p>
            <a:r>
              <a:rPr lang="en-US" sz="2400" dirty="0"/>
              <a:t>This process ultimately causes the temperature of the cooler object to rise.</a:t>
            </a:r>
          </a:p>
        </p:txBody>
      </p:sp>
      <p:sp>
        <p:nvSpPr>
          <p:cNvPr id="8" name="Slide Number Placeholder 7">
            <a:extLst>
              <a:ext uri="{FF2B5EF4-FFF2-40B4-BE49-F238E27FC236}">
                <a16:creationId xmlns:a16="http://schemas.microsoft.com/office/drawing/2014/main" id="{FC120A70-B5FF-4D30-84B3-8816E18E1C96}"/>
              </a:ext>
            </a:extLst>
          </p:cNvPr>
          <p:cNvSpPr>
            <a:spLocks noGrp="1"/>
          </p:cNvSpPr>
          <p:nvPr>
            <p:ph type="sldNum" sz="quarter" idx="12"/>
          </p:nvPr>
        </p:nvSpPr>
        <p:spPr/>
        <p:txBody>
          <a:bodyPr/>
          <a:lstStyle/>
          <a:p>
            <a:fld id="{FC979110-9A6D-4025-8DF7-F19C46686E32}" type="slidenum">
              <a:rPr lang="en-US" smtClean="0"/>
              <a:t>8</a:t>
            </a:fld>
            <a:endParaRPr lang="en-US"/>
          </a:p>
        </p:txBody>
      </p:sp>
    </p:spTree>
    <p:extLst>
      <p:ext uri="{BB962C8B-B14F-4D97-AF65-F5344CB8AC3E}">
        <p14:creationId xmlns:p14="http://schemas.microsoft.com/office/powerpoint/2010/main" val="306233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62C8F18-73FA-42A3-9487-D242F428FD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7216" y="201168"/>
            <a:ext cx="4685733" cy="6455664"/>
          </a:xfrm>
          <a:prstGeom prst="rect">
            <a:avLst/>
          </a:prstGeom>
        </p:spPr>
      </p:pic>
      <p:sp>
        <p:nvSpPr>
          <p:cNvPr id="2" name="Oval 1">
            <a:extLst>
              <a:ext uri="{FF2B5EF4-FFF2-40B4-BE49-F238E27FC236}">
                <a16:creationId xmlns:a16="http://schemas.microsoft.com/office/drawing/2014/main" id="{D3B4399C-9518-4029-9C4F-55CBF64BBBFB}"/>
              </a:ext>
            </a:extLst>
          </p:cNvPr>
          <p:cNvSpPr/>
          <p:nvPr/>
        </p:nvSpPr>
        <p:spPr>
          <a:xfrm>
            <a:off x="2663843" y="1097280"/>
            <a:ext cx="1812175" cy="27265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906CEF-388A-403E-9D80-546551D962CB}"/>
              </a:ext>
            </a:extLst>
          </p:cNvPr>
          <p:cNvSpPr txBox="1"/>
          <p:nvPr/>
        </p:nvSpPr>
        <p:spPr>
          <a:xfrm>
            <a:off x="6693844" y="1714897"/>
            <a:ext cx="4685733" cy="3785652"/>
          </a:xfrm>
          <a:prstGeom prst="rect">
            <a:avLst/>
          </a:prstGeom>
          <a:noFill/>
        </p:spPr>
        <p:txBody>
          <a:bodyPr wrap="square" rtlCol="0">
            <a:spAutoFit/>
          </a:bodyPr>
          <a:lstStyle/>
          <a:p>
            <a:r>
              <a:rPr lang="en-US" sz="2400" dirty="0"/>
              <a:t>Smoke injected near the base of a hot lightbulb can be used to detect how the air (fluid) is moving.</a:t>
            </a:r>
          </a:p>
          <a:p>
            <a:endParaRPr lang="en-US" sz="2400" dirty="0"/>
          </a:p>
          <a:p>
            <a:r>
              <a:rPr lang="en-US" sz="2400" dirty="0"/>
              <a:t>The wisps of smoke above the bulb in this image are moving upwards, proving that the air around the lightbulb is getting heated, becoming less dense, and then rising above the bulb.</a:t>
            </a:r>
          </a:p>
        </p:txBody>
      </p:sp>
      <p:sp>
        <p:nvSpPr>
          <p:cNvPr id="4" name="TextBox 3">
            <a:extLst>
              <a:ext uri="{FF2B5EF4-FFF2-40B4-BE49-F238E27FC236}">
                <a16:creationId xmlns:a16="http://schemas.microsoft.com/office/drawing/2014/main" id="{58C0BED9-6C80-4B95-AEC8-187B18A623DF}"/>
              </a:ext>
            </a:extLst>
          </p:cNvPr>
          <p:cNvSpPr txBox="1"/>
          <p:nvPr/>
        </p:nvSpPr>
        <p:spPr>
          <a:xfrm>
            <a:off x="6299053" y="681644"/>
            <a:ext cx="5475316" cy="584775"/>
          </a:xfrm>
          <a:prstGeom prst="rect">
            <a:avLst/>
          </a:prstGeom>
          <a:noFill/>
        </p:spPr>
        <p:txBody>
          <a:bodyPr wrap="square" rtlCol="0">
            <a:spAutoFit/>
          </a:bodyPr>
          <a:lstStyle/>
          <a:p>
            <a:r>
              <a:rPr lang="en-US" sz="3200" dirty="0">
                <a:solidFill>
                  <a:srgbClr val="FF0000"/>
                </a:solidFill>
              </a:rPr>
              <a:t>Detecting Convection Currents</a:t>
            </a:r>
          </a:p>
        </p:txBody>
      </p:sp>
    </p:spTree>
    <p:extLst>
      <p:ext uri="{BB962C8B-B14F-4D97-AF65-F5344CB8AC3E}">
        <p14:creationId xmlns:p14="http://schemas.microsoft.com/office/powerpoint/2010/main" val="52989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7652</TotalTime>
  <Words>4694</Words>
  <Application>Microsoft Office PowerPoint</Application>
  <PresentationFormat>Widescreen</PresentationFormat>
  <Paragraphs>495</Paragraphs>
  <Slides>62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156</cp:revision>
  <dcterms:created xsi:type="dcterms:W3CDTF">2018-10-25T03:42:20Z</dcterms:created>
  <dcterms:modified xsi:type="dcterms:W3CDTF">2018-11-14T00:45:24Z</dcterms:modified>
</cp:coreProperties>
</file>